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9" r:id="rId5"/>
    <p:sldId id="290" r:id="rId6"/>
    <p:sldId id="258" r:id="rId7"/>
    <p:sldId id="259" r:id="rId8"/>
    <p:sldId id="260" r:id="rId9"/>
    <p:sldId id="282" r:id="rId10"/>
    <p:sldId id="291" r:id="rId11"/>
    <p:sldId id="292" r:id="rId12"/>
    <p:sldId id="261" r:id="rId13"/>
    <p:sldId id="285" r:id="rId14"/>
    <p:sldId id="262" r:id="rId15"/>
    <p:sldId id="272" r:id="rId16"/>
    <p:sldId id="264" r:id="rId17"/>
    <p:sldId id="271" r:id="rId18"/>
    <p:sldId id="265" r:id="rId19"/>
    <p:sldId id="267" r:id="rId20"/>
    <p:sldId id="293" r:id="rId21"/>
    <p:sldId id="281" r:id="rId22"/>
    <p:sldId id="283" r:id="rId23"/>
    <p:sldId id="268" r:id="rId24"/>
    <p:sldId id="289" r:id="rId25"/>
    <p:sldId id="294" r:id="rId26"/>
    <p:sldId id="276" r:id="rId27"/>
    <p:sldId id="278" r:id="rId28"/>
    <p:sldId id="288" r:id="rId29"/>
    <p:sldId id="287" r:id="rId30"/>
    <p:sldId id="279" r:id="rId31"/>
    <p:sldId id="280" r:id="rId32"/>
    <p:sldId id="270" r:id="rId33"/>
    <p:sldId id="2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FA0D-F986-BDAE-2D13-B0E53DC9C0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BAD70343-0DF6-17D7-9CFA-C1258EC9B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75FC6F39-4EE1-B8A3-27D0-02F0B3DE12A0}"/>
              </a:ext>
            </a:extLst>
          </p:cNvPr>
          <p:cNvSpPr>
            <a:spLocks noGrp="1"/>
          </p:cNvSpPr>
          <p:nvPr>
            <p:ph type="dt" sz="half" idx="10"/>
          </p:nvPr>
        </p:nvSpPr>
        <p:spPr/>
        <p:txBody>
          <a:bodyPr/>
          <a:lstStyle/>
          <a:p>
            <a:fld id="{982ED8C7-C546-4FE9-A8D8-A190903B77DD}" type="datetimeFigureOut">
              <a:rPr lang="en-AU" smtClean="0"/>
              <a:t>28/01/2026</a:t>
            </a:fld>
            <a:endParaRPr lang="en-AU"/>
          </a:p>
        </p:txBody>
      </p:sp>
      <p:sp>
        <p:nvSpPr>
          <p:cNvPr id="5" name="Footer Placeholder 4">
            <a:extLst>
              <a:ext uri="{FF2B5EF4-FFF2-40B4-BE49-F238E27FC236}">
                <a16:creationId xmlns:a16="http://schemas.microsoft.com/office/drawing/2014/main" id="{076952FB-66E1-9CDD-DA8E-1568C1E0D1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4B78E98-3DB1-C559-52F6-927FA650B2B4}"/>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422228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540E4-DA91-74C3-BF8D-25BA01691FF6}"/>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F4A07B76-2F9D-DC2B-F086-116BF454A3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E3F33DB-BD7D-332C-D7E9-6637B6CA4C4D}"/>
              </a:ext>
            </a:extLst>
          </p:cNvPr>
          <p:cNvSpPr>
            <a:spLocks noGrp="1"/>
          </p:cNvSpPr>
          <p:nvPr>
            <p:ph type="dt" sz="half" idx="10"/>
          </p:nvPr>
        </p:nvSpPr>
        <p:spPr/>
        <p:txBody>
          <a:bodyPr/>
          <a:lstStyle/>
          <a:p>
            <a:fld id="{982ED8C7-C546-4FE9-A8D8-A190903B77DD}" type="datetimeFigureOut">
              <a:rPr lang="en-AU" smtClean="0"/>
              <a:t>28/01/2026</a:t>
            </a:fld>
            <a:endParaRPr lang="en-AU"/>
          </a:p>
        </p:txBody>
      </p:sp>
      <p:sp>
        <p:nvSpPr>
          <p:cNvPr id="5" name="Footer Placeholder 4">
            <a:extLst>
              <a:ext uri="{FF2B5EF4-FFF2-40B4-BE49-F238E27FC236}">
                <a16:creationId xmlns:a16="http://schemas.microsoft.com/office/drawing/2014/main" id="{360A835C-EFAE-DCC9-0995-BABF511688E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38CB66-C2B6-8492-C6A6-1D01A1A4887E}"/>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180877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0F928-4558-C05D-A010-E69A015690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66A62ABA-6AB7-8B23-92B7-F565CA9864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FBBA744-885F-FCCE-1FAA-EBB09BE4D19E}"/>
              </a:ext>
            </a:extLst>
          </p:cNvPr>
          <p:cNvSpPr>
            <a:spLocks noGrp="1"/>
          </p:cNvSpPr>
          <p:nvPr>
            <p:ph type="dt" sz="half" idx="10"/>
          </p:nvPr>
        </p:nvSpPr>
        <p:spPr/>
        <p:txBody>
          <a:bodyPr/>
          <a:lstStyle/>
          <a:p>
            <a:fld id="{982ED8C7-C546-4FE9-A8D8-A190903B77DD}" type="datetimeFigureOut">
              <a:rPr lang="en-AU" smtClean="0"/>
              <a:t>28/01/2026</a:t>
            </a:fld>
            <a:endParaRPr lang="en-AU"/>
          </a:p>
        </p:txBody>
      </p:sp>
      <p:sp>
        <p:nvSpPr>
          <p:cNvPr id="5" name="Footer Placeholder 4">
            <a:extLst>
              <a:ext uri="{FF2B5EF4-FFF2-40B4-BE49-F238E27FC236}">
                <a16:creationId xmlns:a16="http://schemas.microsoft.com/office/drawing/2014/main" id="{D488D32F-CB78-959C-34CB-67A945492AC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EBC39D4-4DEA-B112-1CDE-CFB25EFB0CDD}"/>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420433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09E9-E588-F9FD-C61D-1F7376F60172}"/>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AA9B00CE-F601-500E-A8CF-AB2176586F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CFC31E9-1A61-ED35-2891-81C56DDF0993}"/>
              </a:ext>
            </a:extLst>
          </p:cNvPr>
          <p:cNvSpPr>
            <a:spLocks noGrp="1"/>
          </p:cNvSpPr>
          <p:nvPr>
            <p:ph type="dt" sz="half" idx="10"/>
          </p:nvPr>
        </p:nvSpPr>
        <p:spPr/>
        <p:txBody>
          <a:bodyPr/>
          <a:lstStyle/>
          <a:p>
            <a:fld id="{982ED8C7-C546-4FE9-A8D8-A190903B77DD}" type="datetimeFigureOut">
              <a:rPr lang="en-AU" smtClean="0"/>
              <a:t>28/01/2026</a:t>
            </a:fld>
            <a:endParaRPr lang="en-AU"/>
          </a:p>
        </p:txBody>
      </p:sp>
      <p:sp>
        <p:nvSpPr>
          <p:cNvPr id="5" name="Footer Placeholder 4">
            <a:extLst>
              <a:ext uri="{FF2B5EF4-FFF2-40B4-BE49-F238E27FC236}">
                <a16:creationId xmlns:a16="http://schemas.microsoft.com/office/drawing/2014/main" id="{E84F972A-C2CE-5F1E-CF3C-E8210013DD8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455FB78-8C99-018B-6F72-0B75260A8898}"/>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412641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A879-7DED-D300-7569-31399163C0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5177462C-309F-2F32-0E9F-6488A4118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AEE459-6D91-08F8-4011-321095EF9B93}"/>
              </a:ext>
            </a:extLst>
          </p:cNvPr>
          <p:cNvSpPr>
            <a:spLocks noGrp="1"/>
          </p:cNvSpPr>
          <p:nvPr>
            <p:ph type="dt" sz="half" idx="10"/>
          </p:nvPr>
        </p:nvSpPr>
        <p:spPr/>
        <p:txBody>
          <a:bodyPr/>
          <a:lstStyle/>
          <a:p>
            <a:fld id="{982ED8C7-C546-4FE9-A8D8-A190903B77DD}" type="datetimeFigureOut">
              <a:rPr lang="en-AU" smtClean="0"/>
              <a:t>28/01/2026</a:t>
            </a:fld>
            <a:endParaRPr lang="en-AU"/>
          </a:p>
        </p:txBody>
      </p:sp>
      <p:sp>
        <p:nvSpPr>
          <p:cNvPr id="5" name="Footer Placeholder 4">
            <a:extLst>
              <a:ext uri="{FF2B5EF4-FFF2-40B4-BE49-F238E27FC236}">
                <a16:creationId xmlns:a16="http://schemas.microsoft.com/office/drawing/2014/main" id="{B60743D3-DE00-85C0-EB2B-D3EE7A2862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F74BFA8-970F-DB75-81A8-A7CEDA62D50A}"/>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54120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D7A1-CEA1-92A6-DB7C-735B2F406197}"/>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8FAAC620-BF5F-4525-9774-C850FA89016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4694A44C-AADF-C4D1-2370-35AFD98A8E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8AC81E83-BCA4-36D0-7E07-59B63EF9948B}"/>
              </a:ext>
            </a:extLst>
          </p:cNvPr>
          <p:cNvSpPr>
            <a:spLocks noGrp="1"/>
          </p:cNvSpPr>
          <p:nvPr>
            <p:ph type="dt" sz="half" idx="10"/>
          </p:nvPr>
        </p:nvSpPr>
        <p:spPr/>
        <p:txBody>
          <a:bodyPr/>
          <a:lstStyle/>
          <a:p>
            <a:fld id="{982ED8C7-C546-4FE9-A8D8-A190903B77DD}" type="datetimeFigureOut">
              <a:rPr lang="en-AU" smtClean="0"/>
              <a:t>28/01/2026</a:t>
            </a:fld>
            <a:endParaRPr lang="en-AU"/>
          </a:p>
        </p:txBody>
      </p:sp>
      <p:sp>
        <p:nvSpPr>
          <p:cNvPr id="6" name="Footer Placeholder 5">
            <a:extLst>
              <a:ext uri="{FF2B5EF4-FFF2-40B4-BE49-F238E27FC236}">
                <a16:creationId xmlns:a16="http://schemas.microsoft.com/office/drawing/2014/main" id="{B99A6F9A-3E32-5FA9-570C-227280208B7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0D7A286-5C6B-C3A7-6A47-08A0E505C8AC}"/>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133684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D16C-2563-38C7-A853-BECB967A855F}"/>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AFA52E54-02A8-DEE1-66E2-F964A10DA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0724B80-958E-F1CB-DAF8-722E8A167AB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8CABFB4B-5C50-19E8-4AC6-07B39DDDA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A83C863-0886-489D-6203-A2C1D039862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3E3F2E10-9676-B712-E0F8-E901B4C704D5}"/>
              </a:ext>
            </a:extLst>
          </p:cNvPr>
          <p:cNvSpPr>
            <a:spLocks noGrp="1"/>
          </p:cNvSpPr>
          <p:nvPr>
            <p:ph type="dt" sz="half" idx="10"/>
          </p:nvPr>
        </p:nvSpPr>
        <p:spPr/>
        <p:txBody>
          <a:bodyPr/>
          <a:lstStyle/>
          <a:p>
            <a:fld id="{982ED8C7-C546-4FE9-A8D8-A190903B77DD}" type="datetimeFigureOut">
              <a:rPr lang="en-AU" smtClean="0"/>
              <a:t>28/01/2026</a:t>
            </a:fld>
            <a:endParaRPr lang="en-AU"/>
          </a:p>
        </p:txBody>
      </p:sp>
      <p:sp>
        <p:nvSpPr>
          <p:cNvPr id="8" name="Footer Placeholder 7">
            <a:extLst>
              <a:ext uri="{FF2B5EF4-FFF2-40B4-BE49-F238E27FC236}">
                <a16:creationId xmlns:a16="http://schemas.microsoft.com/office/drawing/2014/main" id="{D4150260-48C0-592B-4CAF-0E72243C455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29DE35A-D1D2-BDF1-9EA9-CBA2C9A6B41C}"/>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387854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74F2-8A31-C646-06E9-802DD22881D3}"/>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9855E769-B6FA-D9B6-94E4-9AD7A197A9DE}"/>
              </a:ext>
            </a:extLst>
          </p:cNvPr>
          <p:cNvSpPr>
            <a:spLocks noGrp="1"/>
          </p:cNvSpPr>
          <p:nvPr>
            <p:ph type="dt" sz="half" idx="10"/>
          </p:nvPr>
        </p:nvSpPr>
        <p:spPr/>
        <p:txBody>
          <a:bodyPr/>
          <a:lstStyle/>
          <a:p>
            <a:fld id="{982ED8C7-C546-4FE9-A8D8-A190903B77DD}" type="datetimeFigureOut">
              <a:rPr lang="en-AU" smtClean="0"/>
              <a:t>28/01/2026</a:t>
            </a:fld>
            <a:endParaRPr lang="en-AU"/>
          </a:p>
        </p:txBody>
      </p:sp>
      <p:sp>
        <p:nvSpPr>
          <p:cNvPr id="4" name="Footer Placeholder 3">
            <a:extLst>
              <a:ext uri="{FF2B5EF4-FFF2-40B4-BE49-F238E27FC236}">
                <a16:creationId xmlns:a16="http://schemas.microsoft.com/office/drawing/2014/main" id="{DB22BF0F-5D48-DCBC-DD1B-E28B1CD6DA4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395FF2F-B609-061B-A409-D709A59C8634}"/>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71434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0DF9E7-0C10-7096-6CFC-55BACA2C5DC6}"/>
              </a:ext>
            </a:extLst>
          </p:cNvPr>
          <p:cNvSpPr>
            <a:spLocks noGrp="1"/>
          </p:cNvSpPr>
          <p:nvPr>
            <p:ph type="dt" sz="half" idx="10"/>
          </p:nvPr>
        </p:nvSpPr>
        <p:spPr/>
        <p:txBody>
          <a:bodyPr/>
          <a:lstStyle/>
          <a:p>
            <a:fld id="{982ED8C7-C546-4FE9-A8D8-A190903B77DD}" type="datetimeFigureOut">
              <a:rPr lang="en-AU" smtClean="0"/>
              <a:t>28/01/2026</a:t>
            </a:fld>
            <a:endParaRPr lang="en-AU"/>
          </a:p>
        </p:txBody>
      </p:sp>
      <p:sp>
        <p:nvSpPr>
          <p:cNvPr id="3" name="Footer Placeholder 2">
            <a:extLst>
              <a:ext uri="{FF2B5EF4-FFF2-40B4-BE49-F238E27FC236}">
                <a16:creationId xmlns:a16="http://schemas.microsoft.com/office/drawing/2014/main" id="{09E888BC-B2CA-1AA7-F388-8C5BB16CA69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AF15311-F702-5298-2740-7842C7AD82C3}"/>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289295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18C5-42EF-07BB-A78A-CBBCE06D48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DBF955DA-5E73-A294-5EA8-885C7091D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017BC9DA-8FC6-3AAD-4792-631ED1CA0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5F7450-94DA-2B65-DD86-996B6E84544E}"/>
              </a:ext>
            </a:extLst>
          </p:cNvPr>
          <p:cNvSpPr>
            <a:spLocks noGrp="1"/>
          </p:cNvSpPr>
          <p:nvPr>
            <p:ph type="dt" sz="half" idx="10"/>
          </p:nvPr>
        </p:nvSpPr>
        <p:spPr/>
        <p:txBody>
          <a:bodyPr/>
          <a:lstStyle/>
          <a:p>
            <a:fld id="{982ED8C7-C546-4FE9-A8D8-A190903B77DD}" type="datetimeFigureOut">
              <a:rPr lang="en-AU" smtClean="0"/>
              <a:t>28/01/2026</a:t>
            </a:fld>
            <a:endParaRPr lang="en-AU"/>
          </a:p>
        </p:txBody>
      </p:sp>
      <p:sp>
        <p:nvSpPr>
          <p:cNvPr id="6" name="Footer Placeholder 5">
            <a:extLst>
              <a:ext uri="{FF2B5EF4-FFF2-40B4-BE49-F238E27FC236}">
                <a16:creationId xmlns:a16="http://schemas.microsoft.com/office/drawing/2014/main" id="{9201BBA7-C74D-8FE3-4F92-FC21CD96B92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9D9C1DC-0065-F9E8-206E-6E3B885725FB}"/>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126856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6B5F-85A1-E2F9-0F7F-3AF10A6014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9DC4DAB6-DA65-B0C7-99FA-CE4AC4E81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4D9942A-EFE3-19F6-9A16-CED6671BE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3ED057-9CC6-DE6C-C453-F7559AD0A22E}"/>
              </a:ext>
            </a:extLst>
          </p:cNvPr>
          <p:cNvSpPr>
            <a:spLocks noGrp="1"/>
          </p:cNvSpPr>
          <p:nvPr>
            <p:ph type="dt" sz="half" idx="10"/>
          </p:nvPr>
        </p:nvSpPr>
        <p:spPr/>
        <p:txBody>
          <a:bodyPr/>
          <a:lstStyle/>
          <a:p>
            <a:fld id="{982ED8C7-C546-4FE9-A8D8-A190903B77DD}" type="datetimeFigureOut">
              <a:rPr lang="en-AU" smtClean="0"/>
              <a:t>28/01/2026</a:t>
            </a:fld>
            <a:endParaRPr lang="en-AU"/>
          </a:p>
        </p:txBody>
      </p:sp>
      <p:sp>
        <p:nvSpPr>
          <p:cNvPr id="6" name="Footer Placeholder 5">
            <a:extLst>
              <a:ext uri="{FF2B5EF4-FFF2-40B4-BE49-F238E27FC236}">
                <a16:creationId xmlns:a16="http://schemas.microsoft.com/office/drawing/2014/main" id="{E8F5279B-E0E6-9C2B-FAE8-54BE57C654A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DAA22E6-5763-B3F2-F693-9F76CB5C2220}"/>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122631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031D9E-686D-9FC1-DBC2-C20757174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4C00715-1A6C-E772-E472-B0E1BDA9C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EB5F69A-4DF9-0A17-CB57-D5121D6DE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2ED8C7-C546-4FE9-A8D8-A190903B77DD}" type="datetimeFigureOut">
              <a:rPr lang="en-AU" smtClean="0"/>
              <a:t>28/01/2026</a:t>
            </a:fld>
            <a:endParaRPr lang="en-AU"/>
          </a:p>
        </p:txBody>
      </p:sp>
      <p:sp>
        <p:nvSpPr>
          <p:cNvPr id="5" name="Footer Placeholder 4">
            <a:extLst>
              <a:ext uri="{FF2B5EF4-FFF2-40B4-BE49-F238E27FC236}">
                <a16:creationId xmlns:a16="http://schemas.microsoft.com/office/drawing/2014/main" id="{1BDD0DBD-DCC8-A711-3950-00E7E6655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9F5E9B5-2BBA-9120-9725-3C1F25E11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EE0CF6-4F65-4C8D-982C-2CB48E06C9B7}" type="slidenum">
              <a:rPr lang="en-AU" smtClean="0"/>
              <a:t>‹#›</a:t>
            </a:fld>
            <a:endParaRPr lang="en-AU"/>
          </a:p>
        </p:txBody>
      </p:sp>
    </p:spTree>
    <p:extLst>
      <p:ext uri="{BB962C8B-B14F-4D97-AF65-F5344CB8AC3E}">
        <p14:creationId xmlns:p14="http://schemas.microsoft.com/office/powerpoint/2010/main" val="141635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GdK9nMY1PHw?feature=oembed" TargetMode="External"/><Relationship Id="rId4" Type="http://schemas.openxmlformats.org/officeDocument/2006/relationships/hyperlink" Target="https://youtu.be/GdK9nMY1PHw"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7-v6ba8R8Y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9kOvoK6ziX8?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Ji88_cBSPfo?feature=oembed" TargetMode="External"/><Relationship Id="rId4" Type="http://schemas.openxmlformats.org/officeDocument/2006/relationships/hyperlink" Target="https://youtu.be/Ji88_cBSPfo?si=bWl8D_vZrr8zkKyW"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SXzuKqiTUL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ritannica.com/video/differences-fishing-harvesting-order-fish-supply-generations/-203963"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YC6yUcCLQso?feature=oembed" TargetMode="External"/><Relationship Id="rId4" Type="http://schemas.openxmlformats.org/officeDocument/2006/relationships/hyperlink" Target="https://youtu.be/YC6yUcCLQs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VcehrgZtGSY?feature=oembed" TargetMode="External"/><Relationship Id="rId4" Type="http://schemas.openxmlformats.org/officeDocument/2006/relationships/hyperlink" Target="https://www.youtube.com/watch?v=VcehrgZtGS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6plPl3RZJxs?feature=oembed" TargetMode="External"/><Relationship Id="rId4" Type="http://schemas.openxmlformats.org/officeDocument/2006/relationships/hyperlink" Target="https://youtu.be/6plPl3RZJx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rCRncbD1X7g?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sdgs.un.org/goals/goal1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6mgaf-SqL9o?feature=oembed" TargetMode="External"/><Relationship Id="rId4" Type="http://schemas.openxmlformats.org/officeDocument/2006/relationships/hyperlink" Target="https://youtu.be/6mgaf-SqL9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1jQH6ZG11zU?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F426F-5926-9747-591C-586F5CFF4762}"/>
              </a:ext>
            </a:extLst>
          </p:cNvPr>
          <p:cNvSpPr>
            <a:spLocks noGrp="1"/>
          </p:cNvSpPr>
          <p:nvPr>
            <p:ph type="ctrTitle"/>
          </p:nvPr>
        </p:nvSpPr>
        <p:spPr>
          <a:xfrm>
            <a:off x="426785" y="-13648"/>
            <a:ext cx="3161940" cy="2640247"/>
          </a:xfrm>
        </p:spPr>
        <p:txBody>
          <a:bodyPr>
            <a:normAutofit/>
          </a:bodyPr>
          <a:lstStyle/>
          <a:p>
            <a:pPr algn="l"/>
            <a:r>
              <a:rPr lang="en-AU" sz="3600" dirty="0">
                <a:solidFill>
                  <a:schemeClr val="tx1">
                    <a:lumMod val="85000"/>
                    <a:lumOff val="15000"/>
                  </a:schemeClr>
                </a:solidFill>
              </a:rPr>
              <a:t>Lesson plan: </a:t>
            </a:r>
            <a:br>
              <a:rPr lang="en-AU" sz="3600" dirty="0">
                <a:solidFill>
                  <a:schemeClr val="tx1">
                    <a:lumMod val="85000"/>
                    <a:lumOff val="15000"/>
                  </a:schemeClr>
                </a:solidFill>
              </a:rPr>
            </a:br>
            <a:r>
              <a:rPr lang="en-AU" sz="3600" dirty="0">
                <a:solidFill>
                  <a:schemeClr val="tx1">
                    <a:lumMod val="85000"/>
                    <a:lumOff val="15000"/>
                  </a:schemeClr>
                </a:solidFill>
              </a:rPr>
              <a:t>Ecosystem restoration </a:t>
            </a:r>
          </a:p>
        </p:txBody>
      </p:sp>
      <p:sp>
        <p:nvSpPr>
          <p:cNvPr id="3" name="Subtitle 2">
            <a:extLst>
              <a:ext uri="{FF2B5EF4-FFF2-40B4-BE49-F238E27FC236}">
                <a16:creationId xmlns:a16="http://schemas.microsoft.com/office/drawing/2014/main" id="{04A2B485-4922-691A-C68E-061A9CB2BFBF}"/>
              </a:ext>
            </a:extLst>
          </p:cNvPr>
          <p:cNvSpPr>
            <a:spLocks noGrp="1"/>
          </p:cNvSpPr>
          <p:nvPr>
            <p:ph type="subTitle" idx="1"/>
          </p:nvPr>
        </p:nvSpPr>
        <p:spPr>
          <a:xfrm>
            <a:off x="354710" y="2770021"/>
            <a:ext cx="3306089" cy="1896571"/>
          </a:xfrm>
        </p:spPr>
        <p:txBody>
          <a:bodyPr>
            <a:normAutofit/>
          </a:bodyPr>
          <a:lstStyle/>
          <a:p>
            <a:pPr algn="l"/>
            <a:r>
              <a:rPr lang="en-AU" sz="1600" dirty="0">
                <a:solidFill>
                  <a:schemeClr val="tx1">
                    <a:lumMod val="85000"/>
                    <a:lumOff val="15000"/>
                  </a:schemeClr>
                </a:solidFill>
              </a:rPr>
              <a:t>Teacher Resources linked to the Big Fish card game</a:t>
            </a:r>
          </a:p>
          <a:p>
            <a:pPr algn="l"/>
            <a:endParaRPr lang="en-AU" sz="1600" dirty="0">
              <a:solidFill>
                <a:schemeClr val="tx1">
                  <a:lumMod val="85000"/>
                  <a:lumOff val="15000"/>
                </a:schemeClr>
              </a:solidFill>
            </a:endParaRPr>
          </a:p>
          <a:p>
            <a:pPr algn="l"/>
            <a:r>
              <a:rPr lang="en-AU" sz="1600" i="1" dirty="0">
                <a:solidFill>
                  <a:schemeClr val="tx1">
                    <a:lumMod val="85000"/>
                    <a:lumOff val="15000"/>
                  </a:schemeClr>
                </a:solidFill>
              </a:rPr>
              <a:t>All photography in the document is by Matt Testoni and should only be used for teaching purposes as intended here</a:t>
            </a:r>
            <a:r>
              <a:rPr lang="en-AU" sz="1600" dirty="0">
                <a:solidFill>
                  <a:schemeClr val="tx1">
                    <a:lumMod val="85000"/>
                    <a:lumOff val="15000"/>
                  </a:schemeClr>
                </a:solidFill>
              </a:rPr>
              <a:t> </a:t>
            </a:r>
          </a:p>
        </p:txBody>
      </p:sp>
      <p:pic>
        <p:nvPicPr>
          <p:cNvPr id="6" name="Picture 5" descr="A close-up of plants in the water&#10;&#10;AI-generated content may be incorrect.">
            <a:extLst>
              <a:ext uri="{FF2B5EF4-FFF2-40B4-BE49-F238E27FC236}">
                <a16:creationId xmlns:a16="http://schemas.microsoft.com/office/drawing/2014/main" id="{2D4FA610-DF0D-FF63-E536-7D70001B0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8797" y="0"/>
            <a:ext cx="7853203" cy="6858000"/>
          </a:xfrm>
          <a:prstGeom prst="rect">
            <a:avLst/>
          </a:prstGeom>
        </p:spPr>
      </p:pic>
      <p:pic>
        <p:nvPicPr>
          <p:cNvPr id="4" name="Picture 3" descr="A logo with colorful squares&#10;&#10;AI-generated content may be incorrect.">
            <a:extLst>
              <a:ext uri="{FF2B5EF4-FFF2-40B4-BE49-F238E27FC236}">
                <a16:creationId xmlns:a16="http://schemas.microsoft.com/office/drawing/2014/main" id="{6D3CF21F-3C45-5F6E-C8F5-A0ABA7D4D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5395545"/>
            <a:ext cx="2354645" cy="1476103"/>
          </a:xfrm>
          <a:prstGeom prst="rect">
            <a:avLst/>
          </a:prstGeom>
        </p:spPr>
      </p:pic>
      <p:sp>
        <p:nvSpPr>
          <p:cNvPr id="5" name="Subtitle 2">
            <a:extLst>
              <a:ext uri="{FF2B5EF4-FFF2-40B4-BE49-F238E27FC236}">
                <a16:creationId xmlns:a16="http://schemas.microsoft.com/office/drawing/2014/main" id="{CDD038E6-5386-21C1-8D8A-F8CE0488B06C}"/>
              </a:ext>
            </a:extLst>
          </p:cNvPr>
          <p:cNvSpPr txBox="1">
            <a:spLocks/>
          </p:cNvSpPr>
          <p:nvPr/>
        </p:nvSpPr>
        <p:spPr>
          <a:xfrm>
            <a:off x="2354642" y="5507271"/>
            <a:ext cx="1896881" cy="15277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1600" dirty="0">
                <a:solidFill>
                  <a:schemeClr val="tx1">
                    <a:lumMod val="85000"/>
                    <a:lumOff val="15000"/>
                  </a:schemeClr>
                </a:solidFill>
              </a:rPr>
              <a:t>Resource development supported by Inspiring Australia Tasmania</a:t>
            </a:r>
          </a:p>
        </p:txBody>
      </p:sp>
    </p:spTree>
    <p:extLst>
      <p:ext uri="{BB962C8B-B14F-4D97-AF65-F5344CB8AC3E}">
        <p14:creationId xmlns:p14="http://schemas.microsoft.com/office/powerpoint/2010/main" val="162359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ish swimming in the water&#10;&#10;AI-generated content may be incorrect.">
            <a:extLst>
              <a:ext uri="{FF2B5EF4-FFF2-40B4-BE49-F238E27FC236}">
                <a16:creationId xmlns:a16="http://schemas.microsoft.com/office/drawing/2014/main" id="{FE6F7379-5940-2DEF-E621-90241335F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3424" y="2095451"/>
            <a:ext cx="4098576" cy="3074276"/>
          </a:xfrm>
          <a:prstGeom prst="rect">
            <a:avLst/>
          </a:prstGeom>
        </p:spPr>
      </p:pic>
      <p:pic>
        <p:nvPicPr>
          <p:cNvPr id="5" name="Picture 4" descr="A fish swimming in the ocean&#10;&#10;AI-generated content may be incorrect.">
            <a:extLst>
              <a:ext uri="{FF2B5EF4-FFF2-40B4-BE49-F238E27FC236}">
                <a16:creationId xmlns:a16="http://schemas.microsoft.com/office/drawing/2014/main" id="{BAE37F7A-129D-A927-8B37-691F34785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5450"/>
            <a:ext cx="4099337" cy="3074276"/>
          </a:xfrm>
          <a:prstGeom prst="rect">
            <a:avLst/>
          </a:prstGeom>
        </p:spPr>
      </p:pic>
      <p:pic>
        <p:nvPicPr>
          <p:cNvPr id="7" name="Picture 6" descr="A fish with a sharp face&#10;&#10;AI-generated content may be incorrect.">
            <a:extLst>
              <a:ext uri="{FF2B5EF4-FFF2-40B4-BE49-F238E27FC236}">
                <a16:creationId xmlns:a16="http://schemas.microsoft.com/office/drawing/2014/main" id="{FD3A90C8-EF83-C003-3625-98AE49EF3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577" y="2095450"/>
            <a:ext cx="4099398" cy="3074276"/>
          </a:xfrm>
          <a:prstGeom prst="rect">
            <a:avLst/>
          </a:prstGeom>
        </p:spPr>
      </p:pic>
    </p:spTree>
    <p:extLst>
      <p:ext uri="{BB962C8B-B14F-4D97-AF65-F5344CB8AC3E}">
        <p14:creationId xmlns:p14="http://schemas.microsoft.com/office/powerpoint/2010/main" val="340871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9118-7264-38E6-3F9B-6965A08996F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t>Assessment</a:t>
            </a:r>
            <a:endParaRPr lang="en-AU" b="1" dirty="0"/>
          </a:p>
        </p:txBody>
      </p:sp>
      <p:sp>
        <p:nvSpPr>
          <p:cNvPr id="3" name="Content Placeholder 2">
            <a:extLst>
              <a:ext uri="{FF2B5EF4-FFF2-40B4-BE49-F238E27FC236}">
                <a16:creationId xmlns:a16="http://schemas.microsoft.com/office/drawing/2014/main" id="{776B5A4E-95C6-FC64-9A4D-16E23F66B3CA}"/>
              </a:ext>
            </a:extLst>
          </p:cNvPr>
          <p:cNvSpPr txBox="1">
            <a:spLocks/>
          </p:cNvSpPr>
          <p:nvPr/>
        </p:nvSpPr>
        <p:spPr>
          <a:xfrm>
            <a:off x="623438" y="1375782"/>
            <a:ext cx="11158658" cy="447848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t>Students will: </a:t>
            </a:r>
          </a:p>
          <a:p>
            <a:pPr marL="514350" indent="-514350">
              <a:buFont typeface="Arial" panose="020B0604020202020204" pitchFamily="34" charset="0"/>
              <a:buAutoNum type="arabicParenR"/>
            </a:pPr>
            <a:r>
              <a:rPr lang="en-AU" dirty="0"/>
              <a:t>write a 1-2 page </a:t>
            </a:r>
            <a:r>
              <a:rPr lang="en-AU" b="1" dirty="0"/>
              <a:t>ministerial brief </a:t>
            </a:r>
            <a:r>
              <a:rPr lang="en-AU" dirty="0"/>
              <a:t>from a science advisory team addressed to a Minister. The brief outlines a clear strategy for ecosystem restoration to address the selected environmental issue that the Minister wants to fix.</a:t>
            </a:r>
          </a:p>
          <a:p>
            <a:pPr marL="514350" indent="-514350">
              <a:buFont typeface="Arial" panose="020B0604020202020204" pitchFamily="34" charset="0"/>
              <a:buAutoNum type="arabicParenR"/>
            </a:pPr>
            <a:r>
              <a:rPr lang="en-AU" dirty="0"/>
              <a:t>(optional) present the ministerial brief in an oral presentation. To make this more interactive, all students in the class get allocated $500 of “monopoly” money or other fake bills each. Each student give their money to the restoration projects they liked most. </a:t>
            </a:r>
          </a:p>
          <a:p>
            <a:pPr marL="514350" indent="-514350">
              <a:buFont typeface="Arial" panose="020B0604020202020204" pitchFamily="34" charset="0"/>
              <a:buAutoNum type="arabicParenR"/>
            </a:pPr>
            <a:r>
              <a:rPr lang="en-AU" dirty="0"/>
              <a:t>(optional) present the mind-map illustrating the though process, explaining positives and negatives of each restoration option and how it affects other species and society.</a:t>
            </a:r>
          </a:p>
        </p:txBody>
      </p:sp>
    </p:spTree>
    <p:extLst>
      <p:ext uri="{BB962C8B-B14F-4D97-AF65-F5344CB8AC3E}">
        <p14:creationId xmlns:p14="http://schemas.microsoft.com/office/powerpoint/2010/main" val="1720181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59E0-98E5-2FCA-B2EB-3AF8E9C9319A}"/>
              </a:ext>
            </a:extLst>
          </p:cNvPr>
          <p:cNvSpPr>
            <a:spLocks noGrp="1"/>
          </p:cNvSpPr>
          <p:nvPr>
            <p:ph type="title"/>
          </p:nvPr>
        </p:nvSpPr>
        <p:spPr>
          <a:xfrm>
            <a:off x="838200" y="365126"/>
            <a:ext cx="10515600" cy="812033"/>
          </a:xfrm>
        </p:spPr>
        <p:txBody>
          <a:bodyPr/>
          <a:lstStyle/>
          <a:p>
            <a:r>
              <a:rPr lang="en-AU" b="1" dirty="0"/>
              <a:t>Tips for assessment </a:t>
            </a:r>
          </a:p>
        </p:txBody>
      </p:sp>
      <p:sp>
        <p:nvSpPr>
          <p:cNvPr id="3" name="Content Placeholder 2">
            <a:extLst>
              <a:ext uri="{FF2B5EF4-FFF2-40B4-BE49-F238E27FC236}">
                <a16:creationId xmlns:a16="http://schemas.microsoft.com/office/drawing/2014/main" id="{DA82AD4A-0F0E-52A3-31A9-9CA96ACAE8F0}"/>
              </a:ext>
            </a:extLst>
          </p:cNvPr>
          <p:cNvSpPr>
            <a:spLocks noGrp="1"/>
          </p:cNvSpPr>
          <p:nvPr>
            <p:ph idx="1"/>
          </p:nvPr>
        </p:nvSpPr>
        <p:spPr>
          <a:xfrm>
            <a:off x="606972" y="1271753"/>
            <a:ext cx="10515600" cy="5087006"/>
          </a:xfrm>
        </p:spPr>
        <p:txBody>
          <a:bodyPr>
            <a:normAutofit fontScale="77500" lnSpcReduction="20000"/>
          </a:bodyPr>
          <a:lstStyle/>
          <a:p>
            <a:r>
              <a:rPr lang="en-AU" sz="2400" dirty="0"/>
              <a:t>Ensure this brief has correct and clear information to be as accurate as possible, while also being short and focused. </a:t>
            </a:r>
          </a:p>
          <a:p>
            <a:r>
              <a:rPr lang="en-AU" sz="2400" dirty="0"/>
              <a:t>The brief should contain both the negatives and positives that will arise from implementing the restoration plan. Remember, the brief is used to inform the minister, not to push for a specific action. The minister is already interested in restoring the ecosystem, but they just need to decide on the best option. </a:t>
            </a:r>
          </a:p>
          <a:p>
            <a:r>
              <a:rPr lang="en-AU" sz="2400" dirty="0"/>
              <a:t>It can be useful to look at all the Event and Wild cards in the full Big Fish card game and its expansion to understand more options for restoration</a:t>
            </a:r>
          </a:p>
          <a:p>
            <a:r>
              <a:rPr lang="en-AU" sz="2400" dirty="0"/>
              <a:t>For a more advanced assessment, students could present several potential plans (which perhaps have been discussed in media) and rank them from best to worst, based on their analysis. For example, marine parks will provide more fish but can have negative press, building shellfish reefs may cost a lot of money but will be popular with people, an education program (i.e. </a:t>
            </a:r>
            <a:r>
              <a:rPr lang="en-AU" sz="2400"/>
              <a:t>a </a:t>
            </a:r>
            <a:r>
              <a:rPr lang="en-AU" sz="2400" dirty="0"/>
              <a:t>game about how sharks produce a healthy ecosystem) will be popular but may be less effective. </a:t>
            </a:r>
          </a:p>
          <a:p>
            <a:r>
              <a:rPr lang="en-AU" sz="2400" dirty="0"/>
              <a:t>The brief should also stakeholder concerns, not just the core science. For example, if ecosystem is overfished the concern in society is that there is not enough fish to catch or see. Remember that the minister responds to society pressure mostly. </a:t>
            </a:r>
          </a:p>
          <a:p>
            <a:r>
              <a:rPr lang="en-AU" sz="2400" dirty="0"/>
              <a:t>The mind-map can show their thought process for the development of restoration plan. It can included references to the scenarios from the Big Fish card game and other resources provided in this lesson or discovered by students. This would be like demonstrating the working out process in a maths question.</a:t>
            </a:r>
          </a:p>
        </p:txBody>
      </p:sp>
    </p:spTree>
    <p:extLst>
      <p:ext uri="{BB962C8B-B14F-4D97-AF65-F5344CB8AC3E}">
        <p14:creationId xmlns:p14="http://schemas.microsoft.com/office/powerpoint/2010/main" val="115467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0333-A575-F570-0214-74D7B136FC6C}"/>
              </a:ext>
            </a:extLst>
          </p:cNvPr>
          <p:cNvSpPr>
            <a:spLocks noGrp="1"/>
          </p:cNvSpPr>
          <p:nvPr>
            <p:ph type="title"/>
          </p:nvPr>
        </p:nvSpPr>
        <p:spPr>
          <a:xfrm>
            <a:off x="838200" y="365125"/>
            <a:ext cx="10859814" cy="1325563"/>
          </a:xfrm>
        </p:spPr>
        <p:txBody>
          <a:bodyPr/>
          <a:lstStyle/>
          <a:p>
            <a:r>
              <a:rPr lang="en-AU" dirty="0"/>
              <a:t>Checklist for students (what should be included in the brief):</a:t>
            </a:r>
          </a:p>
        </p:txBody>
      </p:sp>
      <p:sp>
        <p:nvSpPr>
          <p:cNvPr id="3" name="Content Placeholder 2">
            <a:extLst>
              <a:ext uri="{FF2B5EF4-FFF2-40B4-BE49-F238E27FC236}">
                <a16:creationId xmlns:a16="http://schemas.microsoft.com/office/drawing/2014/main" id="{DB260860-5986-4892-AFD1-56EE81AF203C}"/>
              </a:ext>
            </a:extLst>
          </p:cNvPr>
          <p:cNvSpPr>
            <a:spLocks noGrp="1"/>
          </p:cNvSpPr>
          <p:nvPr>
            <p:ph idx="1"/>
          </p:nvPr>
        </p:nvSpPr>
        <p:spPr>
          <a:xfrm>
            <a:off x="701565" y="1825625"/>
            <a:ext cx="10515600" cy="4351338"/>
          </a:xfrm>
        </p:spPr>
        <p:txBody>
          <a:bodyPr>
            <a:normAutofit lnSpcReduction="10000"/>
          </a:bodyPr>
          <a:lstStyle/>
          <a:p>
            <a:pPr lvl="0"/>
            <a:r>
              <a:rPr lang="en-US" dirty="0"/>
              <a:t>My recommendation includes BOTH prevention (e.g. regulation) and restoration. </a:t>
            </a:r>
            <a:endParaRPr lang="en-AU" dirty="0"/>
          </a:p>
          <a:p>
            <a:pPr lvl="0"/>
            <a:r>
              <a:rPr lang="en-US" dirty="0"/>
              <a:t>I explained the issue and what is causing the problem (habitat destruction → low fish stock) in my own words.</a:t>
            </a:r>
            <a:endParaRPr lang="en-AU" dirty="0"/>
          </a:p>
          <a:p>
            <a:pPr lvl="0"/>
            <a:r>
              <a:rPr lang="en-US" dirty="0"/>
              <a:t>I compared different restoration options with at least one trade-off (e.g. one is more expensive, the other will take longer)</a:t>
            </a:r>
            <a:endParaRPr lang="en-AU" dirty="0"/>
          </a:p>
          <a:p>
            <a:pPr lvl="0"/>
            <a:r>
              <a:rPr lang="en-US" dirty="0"/>
              <a:t>I included a monitoring plan with measurable indicators and success criteria (how will we know that restoration is working?)</a:t>
            </a:r>
            <a:endParaRPr lang="en-AU" dirty="0"/>
          </a:p>
          <a:p>
            <a:pPr lvl="0"/>
            <a:r>
              <a:rPr lang="en-US" dirty="0"/>
              <a:t>My writing is brief, formal and decision-focused (like advice to a Minister)</a:t>
            </a:r>
            <a:endParaRPr lang="en-AU" dirty="0"/>
          </a:p>
          <a:p>
            <a:endParaRPr lang="en-AU" dirty="0"/>
          </a:p>
        </p:txBody>
      </p:sp>
    </p:spTree>
    <p:extLst>
      <p:ext uri="{BB962C8B-B14F-4D97-AF65-F5344CB8AC3E}">
        <p14:creationId xmlns:p14="http://schemas.microsoft.com/office/powerpoint/2010/main" val="338388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5428-4C16-75C6-7BBC-A3FC36124870}"/>
              </a:ext>
            </a:extLst>
          </p:cNvPr>
          <p:cNvSpPr>
            <a:spLocks noGrp="1"/>
          </p:cNvSpPr>
          <p:nvPr>
            <p:ph type="title"/>
          </p:nvPr>
        </p:nvSpPr>
        <p:spPr>
          <a:xfrm>
            <a:off x="838200" y="365125"/>
            <a:ext cx="10515600" cy="1022611"/>
          </a:xfrm>
        </p:spPr>
        <p:txBody>
          <a:bodyPr/>
          <a:lstStyle/>
          <a:p>
            <a:r>
              <a:rPr lang="en-AU" b="1" dirty="0"/>
              <a:t>Setup </a:t>
            </a:r>
          </a:p>
        </p:txBody>
      </p:sp>
      <p:sp>
        <p:nvSpPr>
          <p:cNvPr id="3" name="Content Placeholder 2">
            <a:extLst>
              <a:ext uri="{FF2B5EF4-FFF2-40B4-BE49-F238E27FC236}">
                <a16:creationId xmlns:a16="http://schemas.microsoft.com/office/drawing/2014/main" id="{90852A41-CC5D-E176-A581-99FCD34B89B1}"/>
              </a:ext>
            </a:extLst>
          </p:cNvPr>
          <p:cNvSpPr>
            <a:spLocks noGrp="1"/>
          </p:cNvSpPr>
          <p:nvPr>
            <p:ph idx="1"/>
          </p:nvPr>
        </p:nvSpPr>
        <p:spPr>
          <a:xfrm>
            <a:off x="838200" y="1538344"/>
            <a:ext cx="10515600" cy="4638619"/>
          </a:xfrm>
        </p:spPr>
        <p:txBody>
          <a:bodyPr>
            <a:normAutofit fontScale="92500" lnSpcReduction="10000"/>
          </a:bodyPr>
          <a:lstStyle/>
          <a:p>
            <a:r>
              <a:rPr lang="en-AU" dirty="0"/>
              <a:t>The game starts with each student (or pairs of students, if playing in pairs) has a fishing spot with 1 Big fish, 1 Medium fish and 1 Juvenile fish. Each student also get the hand (cards in their hand) of 6 fish cards. Include only fish cards in the hand distributed to each student. </a:t>
            </a:r>
          </a:p>
          <a:p>
            <a:r>
              <a:rPr lang="en-AU" dirty="0"/>
              <a:t>In this setup the face-up cards in the middle consist only of Wild cards. They include: Large Shark, Heatwave, Shellfish Reef, Marine Protected Area, Giant Kelp, Seaweed and Illegal Fishing. </a:t>
            </a:r>
          </a:p>
          <a:p>
            <a:r>
              <a:rPr lang="en-AU" dirty="0"/>
              <a:t>Remove all other Wild cards from the deck. The deck should only have the aforementioned Wild cards and Fish cards. Have a ratio of roughly 50% Wild cards and 50% Fish cards. Remember you don’t need to use the whole deck for every game, as there are deliberately a lot of cards. </a:t>
            </a:r>
          </a:p>
          <a:p>
            <a:r>
              <a:rPr lang="en-AU" dirty="0"/>
              <a:t>Do not use Event cards in this setup. That is no events happen at the end of each round. </a:t>
            </a:r>
          </a:p>
        </p:txBody>
      </p:sp>
    </p:spTree>
    <p:extLst>
      <p:ext uri="{BB962C8B-B14F-4D97-AF65-F5344CB8AC3E}">
        <p14:creationId xmlns:p14="http://schemas.microsoft.com/office/powerpoint/2010/main" val="4270270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7FC8-B81A-7835-6D62-39D8F9753AD2}"/>
              </a:ext>
            </a:extLst>
          </p:cNvPr>
          <p:cNvSpPr>
            <a:spLocks noGrp="1"/>
          </p:cNvSpPr>
          <p:nvPr>
            <p:ph type="title"/>
          </p:nvPr>
        </p:nvSpPr>
        <p:spPr/>
        <p:txBody>
          <a:bodyPr/>
          <a:lstStyle/>
          <a:p>
            <a:r>
              <a:rPr lang="en-AU" b="1" dirty="0"/>
              <a:t>Scenario Setup Instructional Video</a:t>
            </a:r>
          </a:p>
        </p:txBody>
      </p:sp>
      <p:pic>
        <p:nvPicPr>
          <p:cNvPr id="6" name="Online Media 5" title="Lesson Plan 2 Setup, Ecological Restoration">
            <a:hlinkClick r:id="" action="ppaction://media"/>
            <a:extLst>
              <a:ext uri="{FF2B5EF4-FFF2-40B4-BE49-F238E27FC236}">
                <a16:creationId xmlns:a16="http://schemas.microsoft.com/office/drawing/2014/main" id="{355B72AE-5F2C-8BE7-87CE-FBC131B71E79}"/>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
        <p:nvSpPr>
          <p:cNvPr id="4" name="TextBox 3">
            <a:extLst>
              <a:ext uri="{FF2B5EF4-FFF2-40B4-BE49-F238E27FC236}">
                <a16:creationId xmlns:a16="http://schemas.microsoft.com/office/drawing/2014/main" id="{38FC2704-40E2-41E1-4792-06084B985FE6}"/>
              </a:ext>
            </a:extLst>
          </p:cNvPr>
          <p:cNvSpPr txBox="1"/>
          <p:nvPr/>
        </p:nvSpPr>
        <p:spPr>
          <a:xfrm>
            <a:off x="212598" y="6308209"/>
            <a:ext cx="6094476" cy="369332"/>
          </a:xfrm>
          <a:prstGeom prst="rect">
            <a:avLst/>
          </a:prstGeom>
          <a:noFill/>
        </p:spPr>
        <p:txBody>
          <a:bodyPr wrap="square">
            <a:spAutoFit/>
          </a:bodyPr>
          <a:lstStyle/>
          <a:p>
            <a:r>
              <a:rPr lang="en-AU" b="0" i="0" u="none" strike="noStrike" dirty="0">
                <a:solidFill>
                  <a:srgbClr val="FFFFFF"/>
                </a:solidFill>
                <a:effectLst/>
                <a:latin typeface="YouTube Noto"/>
                <a:hlinkClick r:id="rId4" tooltip="Share link"/>
              </a:rPr>
              <a:t>https://youtu.be/GdK9nMY1PHw</a:t>
            </a:r>
            <a:endParaRPr lang="en-AU" dirty="0"/>
          </a:p>
        </p:txBody>
      </p:sp>
    </p:spTree>
    <p:extLst>
      <p:ext uri="{BB962C8B-B14F-4D97-AF65-F5344CB8AC3E}">
        <p14:creationId xmlns:p14="http://schemas.microsoft.com/office/powerpoint/2010/main" val="39437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F428-4CFD-405B-7605-7D07BE0F0F98}"/>
              </a:ext>
            </a:extLst>
          </p:cNvPr>
          <p:cNvSpPr>
            <a:spLocks noGrp="1"/>
          </p:cNvSpPr>
          <p:nvPr>
            <p:ph type="title"/>
          </p:nvPr>
        </p:nvSpPr>
        <p:spPr/>
        <p:txBody>
          <a:bodyPr/>
          <a:lstStyle/>
          <a:p>
            <a:r>
              <a:rPr lang="en-AU" b="1" dirty="0"/>
              <a:t>Gameplay</a:t>
            </a:r>
          </a:p>
        </p:txBody>
      </p:sp>
      <p:sp>
        <p:nvSpPr>
          <p:cNvPr id="3" name="Content Placeholder 2">
            <a:extLst>
              <a:ext uri="{FF2B5EF4-FFF2-40B4-BE49-F238E27FC236}">
                <a16:creationId xmlns:a16="http://schemas.microsoft.com/office/drawing/2014/main" id="{33C086C5-AF76-5CDA-724F-29D63B19319D}"/>
              </a:ext>
            </a:extLst>
          </p:cNvPr>
          <p:cNvSpPr>
            <a:spLocks noGrp="1"/>
          </p:cNvSpPr>
          <p:nvPr>
            <p:ph idx="1"/>
          </p:nvPr>
        </p:nvSpPr>
        <p:spPr/>
        <p:txBody>
          <a:bodyPr>
            <a:normAutofit fontScale="92500" lnSpcReduction="20000"/>
          </a:bodyPr>
          <a:lstStyle/>
          <a:p>
            <a:r>
              <a:rPr lang="en-AU" dirty="0"/>
              <a:t>This scenario takes the core concept and gameplay of Big Fish card game and alters it to create a faster and more educational experience. The game is as normal except that some Wild cards are not used and there are no Event cards at the end of each round. </a:t>
            </a:r>
          </a:p>
          <a:p>
            <a:r>
              <a:rPr lang="en-AU" dirty="0">
                <a:hlinkClick r:id="rId2"/>
              </a:rPr>
              <a:t>Here is a short video</a:t>
            </a:r>
            <a:r>
              <a:rPr lang="en-AU" dirty="0"/>
              <a:t> explaining the full usual game play </a:t>
            </a:r>
          </a:p>
          <a:p>
            <a:r>
              <a:rPr lang="en-AU" dirty="0"/>
              <a:t>When playing the game, in each round students can take their turn all at once (which is faster) or in a consecutive order (which could be more interactive).</a:t>
            </a:r>
          </a:p>
          <a:p>
            <a:r>
              <a:rPr lang="en-AU" dirty="0"/>
              <a:t>Play each game for 5 rounds or until students grasp the concept.</a:t>
            </a:r>
          </a:p>
          <a:p>
            <a:r>
              <a:rPr lang="en-AU" dirty="0"/>
              <a:t>Students can play with or without the fishing step. This should ideally be decided depending on the scenario. For example, if scenario is about fishing, it might be useful to include the fishing step. If scenario is about pollution, fishing step may be omitted. </a:t>
            </a:r>
          </a:p>
        </p:txBody>
      </p:sp>
    </p:spTree>
    <p:extLst>
      <p:ext uri="{BB962C8B-B14F-4D97-AF65-F5344CB8AC3E}">
        <p14:creationId xmlns:p14="http://schemas.microsoft.com/office/powerpoint/2010/main" val="245419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DB3A-6F9F-8BB6-A6E0-292624CB02D0}"/>
              </a:ext>
            </a:extLst>
          </p:cNvPr>
          <p:cNvSpPr>
            <a:spLocks noGrp="1"/>
          </p:cNvSpPr>
          <p:nvPr>
            <p:ph type="title"/>
          </p:nvPr>
        </p:nvSpPr>
        <p:spPr/>
        <p:txBody>
          <a:bodyPr/>
          <a:lstStyle/>
          <a:p>
            <a:r>
              <a:rPr lang="en-AU" b="1" dirty="0"/>
              <a:t>Gameplay Video</a:t>
            </a:r>
          </a:p>
        </p:txBody>
      </p:sp>
      <p:pic>
        <p:nvPicPr>
          <p:cNvPr id="6" name="Online Media 5" title="Lesson Plan 2 Playthrough">
            <a:hlinkClick r:id="" action="ppaction://media"/>
            <a:extLst>
              <a:ext uri="{FF2B5EF4-FFF2-40B4-BE49-F238E27FC236}">
                <a16:creationId xmlns:a16="http://schemas.microsoft.com/office/drawing/2014/main" id="{592EE1E7-ACB9-AF37-58BD-71BE57451617}"/>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298304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1565-7392-3894-CB72-9CC22D97A628}"/>
              </a:ext>
            </a:extLst>
          </p:cNvPr>
          <p:cNvSpPr>
            <a:spLocks noGrp="1"/>
          </p:cNvSpPr>
          <p:nvPr>
            <p:ph type="title"/>
          </p:nvPr>
        </p:nvSpPr>
        <p:spPr/>
        <p:txBody>
          <a:bodyPr/>
          <a:lstStyle/>
          <a:p>
            <a:r>
              <a:rPr lang="en-AU" dirty="0"/>
              <a:t>Skills </a:t>
            </a:r>
          </a:p>
        </p:txBody>
      </p:sp>
      <p:sp>
        <p:nvSpPr>
          <p:cNvPr id="3" name="Content Placeholder 2">
            <a:extLst>
              <a:ext uri="{FF2B5EF4-FFF2-40B4-BE49-F238E27FC236}">
                <a16:creationId xmlns:a16="http://schemas.microsoft.com/office/drawing/2014/main" id="{F7C32074-31A5-851E-9979-3A3E484275D4}"/>
              </a:ext>
            </a:extLst>
          </p:cNvPr>
          <p:cNvSpPr>
            <a:spLocks noGrp="1"/>
          </p:cNvSpPr>
          <p:nvPr>
            <p:ph idx="1"/>
          </p:nvPr>
        </p:nvSpPr>
        <p:spPr>
          <a:xfrm>
            <a:off x="838199" y="1535169"/>
            <a:ext cx="8607015" cy="4351338"/>
          </a:xfrm>
        </p:spPr>
        <p:txBody>
          <a:bodyPr>
            <a:normAutofit/>
          </a:bodyPr>
          <a:lstStyle/>
          <a:p>
            <a:r>
              <a:rPr lang="en-AU" dirty="0"/>
              <a:t>Teamwork</a:t>
            </a:r>
          </a:p>
          <a:p>
            <a:r>
              <a:rPr lang="en-AU" dirty="0"/>
              <a:t>Collaboration</a:t>
            </a:r>
          </a:p>
          <a:p>
            <a:r>
              <a:rPr lang="en-AU" dirty="0"/>
              <a:t>Problem solving</a:t>
            </a:r>
          </a:p>
          <a:p>
            <a:r>
              <a:rPr lang="en-AU" dirty="0"/>
              <a:t>Critical thinking</a:t>
            </a:r>
          </a:p>
          <a:p>
            <a:r>
              <a:rPr lang="en-AU" dirty="0"/>
              <a:t>Design thinking</a:t>
            </a:r>
          </a:p>
          <a:p>
            <a:r>
              <a:rPr lang="en-AU" dirty="0"/>
              <a:t>Assessing and evaluating alternatives</a:t>
            </a:r>
          </a:p>
          <a:p>
            <a:r>
              <a:rPr lang="en-AU"/>
              <a:t>Finding correct information </a:t>
            </a:r>
            <a:endParaRPr lang="en-AU" dirty="0"/>
          </a:p>
          <a:p>
            <a:r>
              <a:rPr lang="en-AU" dirty="0"/>
              <a:t>Summarising information accurately and concisely</a:t>
            </a:r>
          </a:p>
          <a:p>
            <a:endParaRPr lang="en-AU" dirty="0"/>
          </a:p>
          <a:p>
            <a:pPr marL="0" indent="0">
              <a:buNone/>
            </a:pPr>
            <a:endParaRPr lang="en-AU" dirty="0"/>
          </a:p>
        </p:txBody>
      </p:sp>
      <p:sp>
        <p:nvSpPr>
          <p:cNvPr id="4" name="Content Placeholder 2">
            <a:extLst>
              <a:ext uri="{FF2B5EF4-FFF2-40B4-BE49-F238E27FC236}">
                <a16:creationId xmlns:a16="http://schemas.microsoft.com/office/drawing/2014/main" id="{66E909A8-F940-B6F2-467D-BA3D3BBC30EA}"/>
              </a:ext>
            </a:extLst>
          </p:cNvPr>
          <p:cNvSpPr txBox="1">
            <a:spLocks/>
          </p:cNvSpPr>
          <p:nvPr/>
        </p:nvSpPr>
        <p:spPr>
          <a:xfrm>
            <a:off x="5495094" y="1825625"/>
            <a:ext cx="48629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Tree>
    <p:extLst>
      <p:ext uri="{BB962C8B-B14F-4D97-AF65-F5344CB8AC3E}">
        <p14:creationId xmlns:p14="http://schemas.microsoft.com/office/powerpoint/2010/main" val="177842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621E-EB09-7238-D05A-3D5868147BCD}"/>
              </a:ext>
            </a:extLst>
          </p:cNvPr>
          <p:cNvSpPr>
            <a:spLocks noGrp="1"/>
          </p:cNvSpPr>
          <p:nvPr>
            <p:ph type="title"/>
          </p:nvPr>
        </p:nvSpPr>
        <p:spPr/>
        <p:txBody>
          <a:bodyPr/>
          <a:lstStyle/>
          <a:p>
            <a:r>
              <a:rPr lang="en-AU" dirty="0"/>
              <a:t>Word list, key terms and concepts</a:t>
            </a:r>
          </a:p>
        </p:txBody>
      </p:sp>
      <p:sp>
        <p:nvSpPr>
          <p:cNvPr id="3" name="Content Placeholder 2">
            <a:extLst>
              <a:ext uri="{FF2B5EF4-FFF2-40B4-BE49-F238E27FC236}">
                <a16:creationId xmlns:a16="http://schemas.microsoft.com/office/drawing/2014/main" id="{4C5D37B6-18BD-A84D-7115-C8E86D646725}"/>
              </a:ext>
            </a:extLst>
          </p:cNvPr>
          <p:cNvSpPr>
            <a:spLocks noGrp="1"/>
          </p:cNvSpPr>
          <p:nvPr>
            <p:ph idx="1"/>
          </p:nvPr>
        </p:nvSpPr>
        <p:spPr>
          <a:xfrm>
            <a:off x="5979343" y="1766856"/>
            <a:ext cx="5456035" cy="4351338"/>
          </a:xfrm>
        </p:spPr>
        <p:txBody>
          <a:bodyPr>
            <a:normAutofit/>
          </a:bodyPr>
          <a:lstStyle/>
          <a:p>
            <a:r>
              <a:rPr lang="en-AU" dirty="0"/>
              <a:t>Fishing selectivity</a:t>
            </a:r>
          </a:p>
          <a:p>
            <a:r>
              <a:rPr lang="en-AU" dirty="0"/>
              <a:t>Cascading effects</a:t>
            </a:r>
          </a:p>
          <a:p>
            <a:r>
              <a:rPr lang="en-AU" dirty="0"/>
              <a:t>Stakeholders</a:t>
            </a:r>
          </a:p>
          <a:p>
            <a:r>
              <a:rPr lang="en-AU" dirty="0"/>
              <a:t>Community</a:t>
            </a:r>
          </a:p>
          <a:p>
            <a:r>
              <a:rPr lang="en-AU" dirty="0"/>
              <a:t>Fishing pressure</a:t>
            </a:r>
          </a:p>
          <a:p>
            <a:r>
              <a:rPr lang="en-AU" dirty="0"/>
              <a:t>Trophic effects</a:t>
            </a:r>
          </a:p>
          <a:p>
            <a:r>
              <a:rPr lang="en-AU" dirty="0"/>
              <a:t>Policy evaluation </a:t>
            </a:r>
          </a:p>
          <a:p>
            <a:r>
              <a:rPr lang="en-AU" dirty="0"/>
              <a:t>Management strategy evaluation</a:t>
            </a:r>
          </a:p>
          <a:p>
            <a:pPr marL="0" indent="0">
              <a:buNone/>
            </a:pPr>
            <a:endParaRPr lang="en-AU" dirty="0"/>
          </a:p>
          <a:p>
            <a:endParaRPr lang="en-AU" dirty="0"/>
          </a:p>
          <a:p>
            <a:endParaRPr lang="en-AU" dirty="0"/>
          </a:p>
        </p:txBody>
      </p:sp>
      <p:sp>
        <p:nvSpPr>
          <p:cNvPr id="4" name="Content Placeholder 2">
            <a:extLst>
              <a:ext uri="{FF2B5EF4-FFF2-40B4-BE49-F238E27FC236}">
                <a16:creationId xmlns:a16="http://schemas.microsoft.com/office/drawing/2014/main" id="{F40E019A-FBC8-A8D0-6A6F-7479532DF6AE}"/>
              </a:ext>
            </a:extLst>
          </p:cNvPr>
          <p:cNvSpPr txBox="1">
            <a:spLocks/>
          </p:cNvSpPr>
          <p:nvPr/>
        </p:nvSpPr>
        <p:spPr>
          <a:xfrm>
            <a:off x="838200" y="1830101"/>
            <a:ext cx="490595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Restoration</a:t>
            </a:r>
          </a:p>
          <a:p>
            <a:r>
              <a:rPr lang="en-AU" dirty="0"/>
              <a:t>Ecology</a:t>
            </a:r>
          </a:p>
          <a:p>
            <a:r>
              <a:rPr lang="en-AU" dirty="0"/>
              <a:t>Sustainability</a:t>
            </a:r>
          </a:p>
          <a:p>
            <a:r>
              <a:rPr lang="en-AU" dirty="0"/>
              <a:t>Ecosystem interactions</a:t>
            </a:r>
          </a:p>
          <a:p>
            <a:r>
              <a:rPr lang="en-AU" dirty="0"/>
              <a:t>Climate change</a:t>
            </a:r>
          </a:p>
          <a:p>
            <a:r>
              <a:rPr lang="en-AU" dirty="0"/>
              <a:t>Pollution</a:t>
            </a:r>
          </a:p>
          <a:p>
            <a:r>
              <a:rPr lang="en-AU" dirty="0"/>
              <a:t>Policies</a:t>
            </a:r>
          </a:p>
          <a:p>
            <a:r>
              <a:rPr lang="en-AU" dirty="0"/>
              <a:t>Heatwaves</a:t>
            </a:r>
          </a:p>
          <a:p>
            <a:r>
              <a:rPr lang="en-AU" dirty="0"/>
              <a:t>Ecosystem models</a:t>
            </a:r>
          </a:p>
          <a:p>
            <a:r>
              <a:rPr lang="en-AU" dirty="0"/>
              <a:t>Human impact</a:t>
            </a:r>
          </a:p>
          <a:p>
            <a:pPr marL="0" indent="0">
              <a:buFont typeface="Arial" panose="020B0604020202020204" pitchFamily="34" charset="0"/>
              <a:buNone/>
            </a:pPr>
            <a:endParaRPr lang="en-AU" dirty="0"/>
          </a:p>
          <a:p>
            <a:endParaRPr lang="en-AU" dirty="0"/>
          </a:p>
          <a:p>
            <a:endParaRPr lang="en-AU" dirty="0"/>
          </a:p>
        </p:txBody>
      </p:sp>
    </p:spTree>
    <p:extLst>
      <p:ext uri="{BB962C8B-B14F-4D97-AF65-F5344CB8AC3E}">
        <p14:creationId xmlns:p14="http://schemas.microsoft.com/office/powerpoint/2010/main" val="170430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18A0-48C6-546D-DA44-B6CA803AD66E}"/>
              </a:ext>
            </a:extLst>
          </p:cNvPr>
          <p:cNvSpPr>
            <a:spLocks noGrp="1"/>
          </p:cNvSpPr>
          <p:nvPr>
            <p:ph type="title"/>
          </p:nvPr>
        </p:nvSpPr>
        <p:spPr/>
        <p:txBody>
          <a:bodyPr/>
          <a:lstStyle/>
          <a:p>
            <a:r>
              <a:rPr lang="en-AU" b="1" dirty="0"/>
              <a:t>Australian Science Curriculum </a:t>
            </a:r>
          </a:p>
        </p:txBody>
      </p:sp>
      <p:sp>
        <p:nvSpPr>
          <p:cNvPr id="3" name="Content Placeholder 2">
            <a:extLst>
              <a:ext uri="{FF2B5EF4-FFF2-40B4-BE49-F238E27FC236}">
                <a16:creationId xmlns:a16="http://schemas.microsoft.com/office/drawing/2014/main" id="{0D77459F-0AB0-7A8B-665E-C7A58F1CDA90}"/>
              </a:ext>
            </a:extLst>
          </p:cNvPr>
          <p:cNvSpPr>
            <a:spLocks noGrp="1"/>
          </p:cNvSpPr>
          <p:nvPr>
            <p:ph idx="1"/>
          </p:nvPr>
        </p:nvSpPr>
        <p:spPr/>
        <p:txBody>
          <a:bodyPr>
            <a:normAutofit fontScale="92500" lnSpcReduction="20000"/>
          </a:bodyPr>
          <a:lstStyle/>
          <a:p>
            <a:pPr marL="0" indent="0">
              <a:buNone/>
            </a:pPr>
            <a:r>
              <a:rPr lang="en-AU" dirty="0"/>
              <a:t>Year 9</a:t>
            </a:r>
          </a:p>
          <a:p>
            <a:pPr marL="0" indent="0">
              <a:buNone/>
            </a:pPr>
            <a:r>
              <a:rPr lang="en-AU" dirty="0"/>
              <a:t>Outcomes: </a:t>
            </a:r>
          </a:p>
          <a:p>
            <a:pPr marL="0" indent="0">
              <a:buNone/>
            </a:pPr>
            <a:r>
              <a:rPr lang="en-GB" dirty="0"/>
              <a:t>This lesson targets the Biological sciences focus on </a:t>
            </a:r>
            <a:r>
              <a:rPr lang="en-GB" b="1" dirty="0"/>
              <a:t>interdependence and interactions within ecosystems</a:t>
            </a:r>
            <a:r>
              <a:rPr lang="en-GB" dirty="0"/>
              <a:t> and how biological systems respond to change.</a:t>
            </a:r>
            <a:endParaRPr lang="en-AU" dirty="0"/>
          </a:p>
          <a:p>
            <a:pPr marL="0" indent="0">
              <a:buNone/>
            </a:pPr>
            <a:r>
              <a:rPr lang="en-GB" dirty="0"/>
              <a:t>“</a:t>
            </a:r>
            <a:r>
              <a:rPr lang="en-GB" i="1" dirty="0"/>
              <a:t>Ecosystems consist of communities of interdependent organisms… matter and energy flow</a:t>
            </a:r>
            <a:r>
              <a:rPr lang="en-GB" dirty="0"/>
              <a:t>…” ACSSU176</a:t>
            </a:r>
          </a:p>
          <a:p>
            <a:pPr marL="0" indent="0">
              <a:buNone/>
            </a:pPr>
            <a:endParaRPr lang="en-GB" dirty="0"/>
          </a:p>
          <a:p>
            <a:pPr marL="0" indent="0">
              <a:buNone/>
            </a:pPr>
            <a:r>
              <a:rPr lang="en-GB" dirty="0"/>
              <a:t>Science Inquiry (collecting/analysing data from a model) </a:t>
            </a:r>
          </a:p>
          <a:p>
            <a:pPr marL="0" indent="0">
              <a:buNone/>
            </a:pPr>
            <a:r>
              <a:rPr lang="en-GB" dirty="0"/>
              <a:t>Science as a Human Endeavour: Evaluating management responses and explaining how science connects to technology and engineering in a modern society.</a:t>
            </a:r>
            <a:endParaRPr lang="en-AU" dirty="0"/>
          </a:p>
        </p:txBody>
      </p:sp>
    </p:spTree>
    <p:extLst>
      <p:ext uri="{BB962C8B-B14F-4D97-AF65-F5344CB8AC3E}">
        <p14:creationId xmlns:p14="http://schemas.microsoft.com/office/powerpoint/2010/main" val="3938814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C6E70-A6E5-F986-18B5-3B877DE2BD21}"/>
              </a:ext>
            </a:extLst>
          </p:cNvPr>
          <p:cNvSpPr txBox="1"/>
          <p:nvPr/>
        </p:nvSpPr>
        <p:spPr>
          <a:xfrm>
            <a:off x="2367642" y="2659559"/>
            <a:ext cx="7965077" cy="769441"/>
          </a:xfrm>
          <a:prstGeom prst="rect">
            <a:avLst/>
          </a:prstGeom>
          <a:noFill/>
        </p:spPr>
        <p:txBody>
          <a:bodyPr wrap="square">
            <a:spAutoFit/>
          </a:bodyPr>
          <a:lstStyle/>
          <a:p>
            <a:r>
              <a:rPr lang="en-AU" sz="4400" dirty="0"/>
              <a:t>Additional resources</a:t>
            </a:r>
          </a:p>
        </p:txBody>
      </p:sp>
    </p:spTree>
    <p:extLst>
      <p:ext uri="{BB962C8B-B14F-4D97-AF65-F5344CB8AC3E}">
        <p14:creationId xmlns:p14="http://schemas.microsoft.com/office/powerpoint/2010/main" val="21222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FCAB-A3BC-4931-FB50-0A7E94C52EA6}"/>
              </a:ext>
            </a:extLst>
          </p:cNvPr>
          <p:cNvSpPr>
            <a:spLocks noGrp="1"/>
          </p:cNvSpPr>
          <p:nvPr>
            <p:ph type="title"/>
          </p:nvPr>
        </p:nvSpPr>
        <p:spPr/>
        <p:txBody>
          <a:bodyPr/>
          <a:lstStyle/>
          <a:p>
            <a:r>
              <a:rPr lang="en-AU" dirty="0"/>
              <a:t>Ministerial Briefing Template P1 (also see downloadable word doc and PDF)</a:t>
            </a:r>
          </a:p>
        </p:txBody>
      </p:sp>
      <p:sp>
        <p:nvSpPr>
          <p:cNvPr id="3" name="Content Placeholder 2">
            <a:extLst>
              <a:ext uri="{FF2B5EF4-FFF2-40B4-BE49-F238E27FC236}">
                <a16:creationId xmlns:a16="http://schemas.microsoft.com/office/drawing/2014/main" id="{8700E7EC-0D31-CBD3-5F4C-5F2EE27B732C}"/>
              </a:ext>
            </a:extLst>
          </p:cNvPr>
          <p:cNvSpPr>
            <a:spLocks noGrp="1"/>
          </p:cNvSpPr>
          <p:nvPr>
            <p:ph idx="1"/>
          </p:nvPr>
        </p:nvSpPr>
        <p:spPr/>
        <p:txBody>
          <a:bodyPr>
            <a:normAutofit fontScale="85000" lnSpcReduction="10000"/>
          </a:bodyPr>
          <a:lstStyle/>
          <a:p>
            <a:r>
              <a:rPr lang="en-AU" dirty="0"/>
              <a:t>Headlines; To Environment Minister, From…., Date 00/00/00, Subject……</a:t>
            </a:r>
          </a:p>
          <a:p>
            <a:r>
              <a:rPr lang="en-AU" dirty="0"/>
              <a:t>Purpose (2-3 lines): what decision is being sought, i.e. solution to historic environmental issue</a:t>
            </a:r>
          </a:p>
          <a:p>
            <a:r>
              <a:rPr lang="en-AU" dirty="0"/>
              <a:t>Problem Summary (one paragraph): what's gone wrong and why it matters. </a:t>
            </a:r>
          </a:p>
          <a:p>
            <a:r>
              <a:rPr lang="en-AU" dirty="0"/>
              <a:t>Local Context (one paragraph): what is the ecosystem, what values are at risk and who is affected, i.e. community outdoor space or productive fishing ground.</a:t>
            </a:r>
          </a:p>
          <a:p>
            <a:r>
              <a:rPr lang="en-AU" dirty="0"/>
              <a:t>Evidence of the problem (short paragraph): What is happening</a:t>
            </a:r>
          </a:p>
          <a:p>
            <a:r>
              <a:rPr lang="en-AU" dirty="0"/>
              <a:t>Options (advanced lesson): Such as marine park creation or fishing rule adjustments.</a:t>
            </a:r>
          </a:p>
          <a:p>
            <a:r>
              <a:rPr lang="en-AU" dirty="0"/>
              <a:t>Recommendation (1 line): a clear sentence indicating the choice.</a:t>
            </a:r>
          </a:p>
        </p:txBody>
      </p:sp>
    </p:spTree>
    <p:extLst>
      <p:ext uri="{BB962C8B-B14F-4D97-AF65-F5344CB8AC3E}">
        <p14:creationId xmlns:p14="http://schemas.microsoft.com/office/powerpoint/2010/main" val="322050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C4A4-C7A0-3551-9AE0-8AFD1EB38ED3}"/>
              </a:ext>
            </a:extLst>
          </p:cNvPr>
          <p:cNvSpPr>
            <a:spLocks noGrp="1"/>
          </p:cNvSpPr>
          <p:nvPr>
            <p:ph type="title"/>
          </p:nvPr>
        </p:nvSpPr>
        <p:spPr/>
        <p:txBody>
          <a:bodyPr/>
          <a:lstStyle/>
          <a:p>
            <a:r>
              <a:rPr lang="en-AU" dirty="0"/>
              <a:t>Ministerial Briefing Template P2</a:t>
            </a:r>
          </a:p>
        </p:txBody>
      </p:sp>
      <p:sp>
        <p:nvSpPr>
          <p:cNvPr id="3" name="Content Placeholder 2">
            <a:extLst>
              <a:ext uri="{FF2B5EF4-FFF2-40B4-BE49-F238E27FC236}">
                <a16:creationId xmlns:a16="http://schemas.microsoft.com/office/drawing/2014/main" id="{065DA5C1-C26E-4AED-C818-07607A62EBB3}"/>
              </a:ext>
            </a:extLst>
          </p:cNvPr>
          <p:cNvSpPr>
            <a:spLocks noGrp="1"/>
          </p:cNvSpPr>
          <p:nvPr>
            <p:ph idx="1"/>
          </p:nvPr>
        </p:nvSpPr>
        <p:spPr/>
        <p:txBody>
          <a:bodyPr>
            <a:normAutofit fontScale="92500" lnSpcReduction="10000"/>
          </a:bodyPr>
          <a:lstStyle/>
          <a:p>
            <a:r>
              <a:rPr lang="en-AU" dirty="0"/>
              <a:t>Timeline (1 sentence): include phases i.e. planning-works-assessment or policy implementation-monitoring-adaption.</a:t>
            </a:r>
          </a:p>
          <a:p>
            <a:r>
              <a:rPr lang="en-AU" dirty="0"/>
              <a:t>Risks and mitigations:</a:t>
            </a:r>
          </a:p>
          <a:p>
            <a:pPr lvl="1"/>
            <a:r>
              <a:rPr lang="en-AU" sz="2800" dirty="0"/>
              <a:t>Risk: community opposition / user conflict → Mitigation: stakeholder consultation</a:t>
            </a:r>
          </a:p>
          <a:p>
            <a:pPr lvl="1"/>
            <a:r>
              <a:rPr lang="en-AU" sz="2800" dirty="0"/>
              <a:t>Risk: restoration fails due to site conditions → Mitigation: pilot sites + adaptive management</a:t>
            </a:r>
          </a:p>
          <a:p>
            <a:r>
              <a:rPr lang="en-AU" dirty="0"/>
              <a:t>Evaluation (1 paragraph): choose measures of evaluation such as water clarity, fish stocks or community feedback.</a:t>
            </a:r>
          </a:p>
          <a:p>
            <a:r>
              <a:rPr lang="en-AU" dirty="0"/>
              <a:t>Communication (2 lines): how to communicate problem and solution quickly and concisely to the public.</a:t>
            </a:r>
          </a:p>
          <a:p>
            <a:endParaRPr lang="en-AU" sz="3200" dirty="0"/>
          </a:p>
        </p:txBody>
      </p:sp>
    </p:spTree>
    <p:extLst>
      <p:ext uri="{BB962C8B-B14F-4D97-AF65-F5344CB8AC3E}">
        <p14:creationId xmlns:p14="http://schemas.microsoft.com/office/powerpoint/2010/main" val="53284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CE5D-6F93-D044-F7FB-F296DCF8C808}"/>
              </a:ext>
            </a:extLst>
          </p:cNvPr>
          <p:cNvSpPr>
            <a:spLocks noGrp="1"/>
          </p:cNvSpPr>
          <p:nvPr>
            <p:ph type="title"/>
          </p:nvPr>
        </p:nvSpPr>
        <p:spPr>
          <a:xfrm>
            <a:off x="365760" y="395225"/>
            <a:ext cx="11020313" cy="852662"/>
          </a:xfrm>
        </p:spPr>
        <p:txBody>
          <a:bodyPr>
            <a:noAutofit/>
          </a:bodyPr>
          <a:lstStyle/>
          <a:p>
            <a:r>
              <a:rPr lang="en-AU" sz="2400" dirty="0"/>
              <a:t>The United Nations Environment Program video about shellfish reef restoration in South Australia and harmful algal blooms that hit the state in 2025 (14 mins)</a:t>
            </a:r>
          </a:p>
        </p:txBody>
      </p:sp>
      <p:pic>
        <p:nvPicPr>
          <p:cNvPr id="3" name="Online Media 2" title="From near extinction: How Australia is restoring its shellfish reefs">
            <a:hlinkClick r:id="" action="ppaction://media"/>
            <a:extLst>
              <a:ext uri="{FF2B5EF4-FFF2-40B4-BE49-F238E27FC236}">
                <a16:creationId xmlns:a16="http://schemas.microsoft.com/office/drawing/2014/main" id="{AEE6C12D-74FC-A1D7-FC24-6843D29FD675}"/>
              </a:ext>
            </a:extLst>
          </p:cNvPr>
          <p:cNvPicPr>
            <a:picLocks noRot="1" noChangeAspect="1"/>
          </p:cNvPicPr>
          <p:nvPr>
            <a:videoFile r:link="rId1"/>
          </p:nvPr>
        </p:nvPicPr>
        <p:blipFill>
          <a:blip r:embed="rId3"/>
          <a:stretch>
            <a:fillRect/>
          </a:stretch>
        </p:blipFill>
        <p:spPr>
          <a:xfrm>
            <a:off x="683491" y="1556327"/>
            <a:ext cx="7890493" cy="4458128"/>
          </a:xfrm>
          <a:prstGeom prst="rect">
            <a:avLst/>
          </a:prstGeom>
        </p:spPr>
      </p:pic>
      <p:sp>
        <p:nvSpPr>
          <p:cNvPr id="5" name="TextBox 4">
            <a:extLst>
              <a:ext uri="{FF2B5EF4-FFF2-40B4-BE49-F238E27FC236}">
                <a16:creationId xmlns:a16="http://schemas.microsoft.com/office/drawing/2014/main" id="{7F9A9900-B614-CA82-EA3F-E83D8D197F88}"/>
              </a:ext>
            </a:extLst>
          </p:cNvPr>
          <p:cNvSpPr txBox="1"/>
          <p:nvPr/>
        </p:nvSpPr>
        <p:spPr>
          <a:xfrm>
            <a:off x="772399" y="6278109"/>
            <a:ext cx="6094206" cy="369332"/>
          </a:xfrm>
          <a:prstGeom prst="rect">
            <a:avLst/>
          </a:prstGeom>
          <a:noFill/>
        </p:spPr>
        <p:txBody>
          <a:bodyPr wrap="square">
            <a:spAutoFit/>
          </a:bodyPr>
          <a:lstStyle/>
          <a:p>
            <a:r>
              <a:rPr lang="en-AU" dirty="0">
                <a:hlinkClick r:id="rId4"/>
              </a:rPr>
              <a:t>https://youtu.be/Ji88_cBSPfo?si=bWl8D_vZrr8zkKyW</a:t>
            </a:r>
            <a:r>
              <a:rPr lang="en-AU" dirty="0"/>
              <a:t> </a:t>
            </a:r>
          </a:p>
        </p:txBody>
      </p:sp>
    </p:spTree>
    <p:extLst>
      <p:ext uri="{BB962C8B-B14F-4D97-AF65-F5344CB8AC3E}">
        <p14:creationId xmlns:p14="http://schemas.microsoft.com/office/powerpoint/2010/main" val="145356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794B-0968-C0EB-BBBD-8261D25A9F9C}"/>
              </a:ext>
            </a:extLst>
          </p:cNvPr>
          <p:cNvSpPr>
            <a:spLocks noGrp="1"/>
          </p:cNvSpPr>
          <p:nvPr>
            <p:ph type="title"/>
          </p:nvPr>
        </p:nvSpPr>
        <p:spPr>
          <a:xfrm>
            <a:off x="325120" y="365125"/>
            <a:ext cx="11369040" cy="1325563"/>
          </a:xfrm>
        </p:spPr>
        <p:txBody>
          <a:bodyPr>
            <a:normAutofit/>
          </a:bodyPr>
          <a:lstStyle/>
          <a:p>
            <a:r>
              <a:rPr lang="en-AU" sz="3200" dirty="0"/>
              <a:t>Tasmanian scientists, divers and fishers talk about the loss of big fish in Tasmanian waters (20 mins)	</a:t>
            </a:r>
          </a:p>
        </p:txBody>
      </p:sp>
      <p:sp>
        <p:nvSpPr>
          <p:cNvPr id="3" name="Content Placeholder 2">
            <a:extLst>
              <a:ext uri="{FF2B5EF4-FFF2-40B4-BE49-F238E27FC236}">
                <a16:creationId xmlns:a16="http://schemas.microsoft.com/office/drawing/2014/main" id="{21F19B2C-4FC0-A318-25E9-6E1410FEE4ED}"/>
              </a:ext>
            </a:extLst>
          </p:cNvPr>
          <p:cNvSpPr>
            <a:spLocks noGrp="1"/>
          </p:cNvSpPr>
          <p:nvPr>
            <p:ph idx="1"/>
          </p:nvPr>
        </p:nvSpPr>
        <p:spPr>
          <a:xfrm>
            <a:off x="574040" y="5715411"/>
            <a:ext cx="10515600" cy="818104"/>
          </a:xfrm>
        </p:spPr>
        <p:txBody>
          <a:bodyPr>
            <a:normAutofit fontScale="92500" lnSpcReduction="20000"/>
          </a:bodyPr>
          <a:lstStyle/>
          <a:p>
            <a:endParaRPr lang="en-AU" dirty="0">
              <a:hlinkClick r:id="rId2"/>
            </a:endParaRPr>
          </a:p>
          <a:p>
            <a:pPr marL="0" indent="0">
              <a:buNone/>
            </a:pPr>
            <a:r>
              <a:rPr lang="en-AU" dirty="0">
                <a:hlinkClick r:id="rId2"/>
              </a:rPr>
              <a:t>https://youtu.be/SXzuKqiTULI</a:t>
            </a:r>
            <a:endParaRPr lang="en-AU" dirty="0"/>
          </a:p>
        </p:txBody>
      </p:sp>
      <p:pic>
        <p:nvPicPr>
          <p:cNvPr id="5" name="Picture 4">
            <a:extLst>
              <a:ext uri="{FF2B5EF4-FFF2-40B4-BE49-F238E27FC236}">
                <a16:creationId xmlns:a16="http://schemas.microsoft.com/office/drawing/2014/main" id="{1F1F8353-E69C-5A6B-D036-F8DCC20AFF4B}"/>
              </a:ext>
            </a:extLst>
          </p:cNvPr>
          <p:cNvPicPr>
            <a:picLocks noChangeAspect="1"/>
          </p:cNvPicPr>
          <p:nvPr/>
        </p:nvPicPr>
        <p:blipFill>
          <a:blip r:embed="rId3"/>
          <a:stretch>
            <a:fillRect/>
          </a:stretch>
        </p:blipFill>
        <p:spPr>
          <a:xfrm>
            <a:off x="2072640" y="1690688"/>
            <a:ext cx="7146467" cy="4024747"/>
          </a:xfrm>
          <a:prstGeom prst="rect">
            <a:avLst/>
          </a:prstGeom>
        </p:spPr>
      </p:pic>
    </p:spTree>
    <p:extLst>
      <p:ext uri="{BB962C8B-B14F-4D97-AF65-F5344CB8AC3E}">
        <p14:creationId xmlns:p14="http://schemas.microsoft.com/office/powerpoint/2010/main" val="142151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158E-9651-594B-6CAC-5AC7C21335B0}"/>
              </a:ext>
            </a:extLst>
          </p:cNvPr>
          <p:cNvSpPr txBox="1">
            <a:spLocks/>
          </p:cNvSpPr>
          <p:nvPr/>
        </p:nvSpPr>
        <p:spPr>
          <a:xfrm>
            <a:off x="365760" y="395225"/>
            <a:ext cx="11020313" cy="8526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400" dirty="0"/>
              <a:t>Encyclopedia Britannica short video about balanced harvesting and the importance of protecting large fish (2.5mins)</a:t>
            </a:r>
          </a:p>
        </p:txBody>
      </p:sp>
      <p:pic>
        <p:nvPicPr>
          <p:cNvPr id="4" name="Picture 3">
            <a:extLst>
              <a:ext uri="{FF2B5EF4-FFF2-40B4-BE49-F238E27FC236}">
                <a16:creationId xmlns:a16="http://schemas.microsoft.com/office/drawing/2014/main" id="{BC98961E-4211-E4C0-45E1-7CE377E78ABD}"/>
              </a:ext>
            </a:extLst>
          </p:cNvPr>
          <p:cNvPicPr>
            <a:picLocks noChangeAspect="1"/>
          </p:cNvPicPr>
          <p:nvPr/>
        </p:nvPicPr>
        <p:blipFill>
          <a:blip r:embed="rId2"/>
          <a:stretch>
            <a:fillRect/>
          </a:stretch>
        </p:blipFill>
        <p:spPr>
          <a:xfrm>
            <a:off x="1853032" y="1666239"/>
            <a:ext cx="7551039" cy="4233069"/>
          </a:xfrm>
          <a:prstGeom prst="rect">
            <a:avLst/>
          </a:prstGeom>
        </p:spPr>
      </p:pic>
      <p:sp>
        <p:nvSpPr>
          <p:cNvPr id="6" name="TextBox 5">
            <a:extLst>
              <a:ext uri="{FF2B5EF4-FFF2-40B4-BE49-F238E27FC236}">
                <a16:creationId xmlns:a16="http://schemas.microsoft.com/office/drawing/2014/main" id="{3FBBD0E9-7DEC-1C49-D1B4-C12BD1B53803}"/>
              </a:ext>
            </a:extLst>
          </p:cNvPr>
          <p:cNvSpPr txBox="1"/>
          <p:nvPr/>
        </p:nvSpPr>
        <p:spPr>
          <a:xfrm>
            <a:off x="538480" y="5994494"/>
            <a:ext cx="11440160" cy="369332"/>
          </a:xfrm>
          <a:prstGeom prst="rect">
            <a:avLst/>
          </a:prstGeom>
          <a:noFill/>
        </p:spPr>
        <p:txBody>
          <a:bodyPr wrap="square">
            <a:spAutoFit/>
          </a:bodyPr>
          <a:lstStyle/>
          <a:p>
            <a:r>
              <a:rPr lang="en-AU" dirty="0">
                <a:hlinkClick r:id="rId3"/>
              </a:rPr>
              <a:t>https://www.britannica.com/video/differences-fishing-harvesting-order-fish-supply-generations/-203963</a:t>
            </a:r>
            <a:r>
              <a:rPr lang="en-AU" dirty="0"/>
              <a:t> </a:t>
            </a:r>
          </a:p>
        </p:txBody>
      </p:sp>
    </p:spTree>
    <p:extLst>
      <p:ext uri="{BB962C8B-B14F-4D97-AF65-F5344CB8AC3E}">
        <p14:creationId xmlns:p14="http://schemas.microsoft.com/office/powerpoint/2010/main" val="3032806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3D2B-8C63-506D-33D9-01C4F0D123C9}"/>
              </a:ext>
            </a:extLst>
          </p:cNvPr>
          <p:cNvSpPr>
            <a:spLocks noGrp="1"/>
          </p:cNvSpPr>
          <p:nvPr>
            <p:ph type="title"/>
          </p:nvPr>
        </p:nvSpPr>
        <p:spPr>
          <a:xfrm>
            <a:off x="838200" y="365125"/>
            <a:ext cx="10515600" cy="1026795"/>
          </a:xfrm>
        </p:spPr>
        <p:txBody>
          <a:bodyPr>
            <a:noAutofit/>
          </a:bodyPr>
          <a:lstStyle/>
          <a:p>
            <a:r>
              <a:rPr lang="en-AU" sz="2400" dirty="0"/>
              <a:t>A short video (1.5mins) about rapid recovery of a degraded ecosystem in Mexico after establishing a community driven and well managed marine protected area (marine park) </a:t>
            </a:r>
          </a:p>
        </p:txBody>
      </p:sp>
      <p:pic>
        <p:nvPicPr>
          <p:cNvPr id="7" name="Online Media 6" title="Marine Protected Areas Success Stories: The Incredible Recovery of Cabo Pulmo National Park!">
            <a:hlinkClick r:id="" action="ppaction://media"/>
            <a:extLst>
              <a:ext uri="{FF2B5EF4-FFF2-40B4-BE49-F238E27FC236}">
                <a16:creationId xmlns:a16="http://schemas.microsoft.com/office/drawing/2014/main" id="{D1A1BDB0-F2A6-4BCA-02EA-2D288522CDF2}"/>
              </a:ext>
            </a:extLst>
          </p:cNvPr>
          <p:cNvPicPr>
            <a:picLocks noGrp="1" noRot="1" noChangeAspect="1"/>
          </p:cNvPicPr>
          <p:nvPr>
            <p:ph idx="1"/>
            <a:videoFile r:link="rId1"/>
          </p:nvPr>
        </p:nvPicPr>
        <p:blipFill>
          <a:blip r:embed="rId3"/>
          <a:stretch>
            <a:fillRect/>
          </a:stretch>
        </p:blipFill>
        <p:spPr>
          <a:xfrm>
            <a:off x="2061845" y="1591945"/>
            <a:ext cx="7700963" cy="4351338"/>
          </a:xfrm>
          <a:prstGeom prst="rect">
            <a:avLst/>
          </a:prstGeom>
        </p:spPr>
      </p:pic>
      <p:sp>
        <p:nvSpPr>
          <p:cNvPr id="4" name="TextBox 3">
            <a:extLst>
              <a:ext uri="{FF2B5EF4-FFF2-40B4-BE49-F238E27FC236}">
                <a16:creationId xmlns:a16="http://schemas.microsoft.com/office/drawing/2014/main" id="{A5948C24-D38A-8827-EF52-58E5BEDEC840}"/>
              </a:ext>
            </a:extLst>
          </p:cNvPr>
          <p:cNvSpPr txBox="1"/>
          <p:nvPr/>
        </p:nvSpPr>
        <p:spPr>
          <a:xfrm>
            <a:off x="762000" y="6308209"/>
            <a:ext cx="6096000" cy="369332"/>
          </a:xfrm>
          <a:prstGeom prst="rect">
            <a:avLst/>
          </a:prstGeom>
          <a:noFill/>
        </p:spPr>
        <p:txBody>
          <a:bodyPr wrap="square">
            <a:spAutoFit/>
          </a:bodyPr>
          <a:lstStyle/>
          <a:p>
            <a:r>
              <a:rPr lang="en-AU" b="0" i="0" u="none" strike="noStrike" dirty="0">
                <a:solidFill>
                  <a:srgbClr val="FFFFFF"/>
                </a:solidFill>
                <a:effectLst/>
                <a:latin typeface="YouTube Noto"/>
                <a:hlinkClick r:id="rId4" tooltip="Share link"/>
              </a:rPr>
              <a:t>https://youtu.be/YC6yUcCLQso</a:t>
            </a:r>
            <a:endParaRPr lang="en-AU" dirty="0"/>
          </a:p>
        </p:txBody>
      </p:sp>
    </p:spTree>
    <p:extLst>
      <p:ext uri="{BB962C8B-B14F-4D97-AF65-F5344CB8AC3E}">
        <p14:creationId xmlns:p14="http://schemas.microsoft.com/office/powerpoint/2010/main" val="376041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223C-838D-A81E-4BEC-5F8EDFE600E4}"/>
              </a:ext>
            </a:extLst>
          </p:cNvPr>
          <p:cNvSpPr>
            <a:spLocks noGrp="1"/>
          </p:cNvSpPr>
          <p:nvPr>
            <p:ph type="title"/>
          </p:nvPr>
        </p:nvSpPr>
        <p:spPr/>
        <p:txBody>
          <a:bodyPr>
            <a:noAutofit/>
          </a:bodyPr>
          <a:lstStyle/>
          <a:p>
            <a:r>
              <a:rPr lang="en-AU" sz="2800" dirty="0"/>
              <a:t>TEDx talk by a scientist Louisa Graf (Deakin University) about the importance of sharks for healthy ecosystems (9 mins)</a:t>
            </a:r>
          </a:p>
        </p:txBody>
      </p:sp>
      <p:pic>
        <p:nvPicPr>
          <p:cNvPr id="4" name="Online Media 3" title="Why sharks and rays keep our oceans alive | Louisa Graf | TEDxDeakin Uni Melbourne">
            <a:hlinkClick r:id="" action="ppaction://media"/>
            <a:extLst>
              <a:ext uri="{FF2B5EF4-FFF2-40B4-BE49-F238E27FC236}">
                <a16:creationId xmlns:a16="http://schemas.microsoft.com/office/drawing/2014/main" id="{A93E910A-97E0-C076-803C-3A0F5EF9D2EA}"/>
              </a:ext>
            </a:extLst>
          </p:cNvPr>
          <p:cNvPicPr>
            <a:picLocks noGrp="1" noRot="1" noChangeAspect="1"/>
          </p:cNvPicPr>
          <p:nvPr>
            <p:ph idx="1"/>
            <a:videoFile r:link="rId1"/>
          </p:nvPr>
        </p:nvPicPr>
        <p:blipFill>
          <a:blip r:embed="rId3"/>
          <a:stretch>
            <a:fillRect/>
          </a:stretch>
        </p:blipFill>
        <p:spPr>
          <a:xfrm>
            <a:off x="1929765" y="1612265"/>
            <a:ext cx="7700963" cy="4351338"/>
          </a:xfrm>
          <a:prstGeom prst="rect">
            <a:avLst/>
          </a:prstGeom>
        </p:spPr>
      </p:pic>
      <p:sp>
        <p:nvSpPr>
          <p:cNvPr id="5" name="TextBox 4">
            <a:extLst>
              <a:ext uri="{FF2B5EF4-FFF2-40B4-BE49-F238E27FC236}">
                <a16:creationId xmlns:a16="http://schemas.microsoft.com/office/drawing/2014/main" id="{6AD3EFD6-6722-1089-CAC9-3E17BE5C4F44}"/>
              </a:ext>
            </a:extLst>
          </p:cNvPr>
          <p:cNvSpPr txBox="1"/>
          <p:nvPr/>
        </p:nvSpPr>
        <p:spPr>
          <a:xfrm>
            <a:off x="355600" y="6308209"/>
            <a:ext cx="6096000" cy="369332"/>
          </a:xfrm>
          <a:prstGeom prst="rect">
            <a:avLst/>
          </a:prstGeom>
          <a:noFill/>
        </p:spPr>
        <p:txBody>
          <a:bodyPr wrap="square">
            <a:spAutoFit/>
          </a:bodyPr>
          <a:lstStyle/>
          <a:p>
            <a:r>
              <a:rPr lang="en-AU" dirty="0">
                <a:hlinkClick r:id="rId4"/>
              </a:rPr>
              <a:t>https://www.youtube.com/watch?v=VcehrgZtGSY</a:t>
            </a:r>
            <a:r>
              <a:rPr lang="en-AU" dirty="0"/>
              <a:t> </a:t>
            </a:r>
          </a:p>
        </p:txBody>
      </p:sp>
    </p:spTree>
    <p:extLst>
      <p:ext uri="{BB962C8B-B14F-4D97-AF65-F5344CB8AC3E}">
        <p14:creationId xmlns:p14="http://schemas.microsoft.com/office/powerpoint/2010/main" val="47378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322B-9F83-BA80-5E18-65958D2A56FC}"/>
              </a:ext>
            </a:extLst>
          </p:cNvPr>
          <p:cNvSpPr>
            <a:spLocks noGrp="1"/>
          </p:cNvSpPr>
          <p:nvPr>
            <p:ph type="title"/>
          </p:nvPr>
        </p:nvSpPr>
        <p:spPr/>
        <p:txBody>
          <a:bodyPr>
            <a:noAutofit/>
          </a:bodyPr>
          <a:lstStyle/>
          <a:p>
            <a:r>
              <a:rPr lang="en-AU" sz="3200" dirty="0"/>
              <a:t>Great Southern Reef foundation video about kelp restoration methods that could be used on a large scale, introducing “Green gravel” technology (5 mins)</a:t>
            </a:r>
          </a:p>
        </p:txBody>
      </p:sp>
      <p:pic>
        <p:nvPicPr>
          <p:cNvPr id="4" name="Online Media 3" title="Future proofing ocean kelp forest habitats using &quot;Green Gravel&quot; technology">
            <a:hlinkClick r:id="" action="ppaction://media"/>
            <a:extLst>
              <a:ext uri="{FF2B5EF4-FFF2-40B4-BE49-F238E27FC236}">
                <a16:creationId xmlns:a16="http://schemas.microsoft.com/office/drawing/2014/main" id="{D29D6B1D-3A72-FF03-EA00-3099018204E3}"/>
              </a:ext>
            </a:extLst>
          </p:cNvPr>
          <p:cNvPicPr>
            <a:picLocks noGrp="1" noRot="1" noChangeAspect="1"/>
          </p:cNvPicPr>
          <p:nvPr>
            <p:ph idx="1"/>
            <a:videoFile r:link="rId1"/>
          </p:nvPr>
        </p:nvPicPr>
        <p:blipFill>
          <a:blip r:embed="rId3"/>
          <a:stretch>
            <a:fillRect/>
          </a:stretch>
        </p:blipFill>
        <p:spPr>
          <a:xfrm>
            <a:off x="2468880" y="1759840"/>
            <a:ext cx="7131368" cy="4029495"/>
          </a:xfrm>
          <a:prstGeom prst="rect">
            <a:avLst/>
          </a:prstGeom>
        </p:spPr>
      </p:pic>
      <p:sp>
        <p:nvSpPr>
          <p:cNvPr id="5" name="TextBox 4">
            <a:extLst>
              <a:ext uri="{FF2B5EF4-FFF2-40B4-BE49-F238E27FC236}">
                <a16:creationId xmlns:a16="http://schemas.microsoft.com/office/drawing/2014/main" id="{F54F75D3-8C62-22C8-1C37-E615CA39E5FE}"/>
              </a:ext>
            </a:extLst>
          </p:cNvPr>
          <p:cNvSpPr txBox="1"/>
          <p:nvPr/>
        </p:nvSpPr>
        <p:spPr>
          <a:xfrm>
            <a:off x="640080" y="5946894"/>
            <a:ext cx="6096000" cy="369332"/>
          </a:xfrm>
          <a:prstGeom prst="rect">
            <a:avLst/>
          </a:prstGeom>
          <a:noFill/>
        </p:spPr>
        <p:txBody>
          <a:bodyPr wrap="square">
            <a:spAutoFit/>
          </a:bodyPr>
          <a:lstStyle/>
          <a:p>
            <a:r>
              <a:rPr lang="en-AU" b="0" i="0" u="none" strike="noStrike" dirty="0">
                <a:solidFill>
                  <a:srgbClr val="FFFFFF"/>
                </a:solidFill>
                <a:effectLst/>
                <a:latin typeface="YouTube Noto"/>
                <a:hlinkClick r:id="rId4" tooltip="Share link"/>
              </a:rPr>
              <a:t>https://youtu.be/6plPl3RZJxs</a:t>
            </a:r>
            <a:endParaRPr lang="en-AU" dirty="0"/>
          </a:p>
        </p:txBody>
      </p:sp>
    </p:spTree>
    <p:extLst>
      <p:ext uri="{BB962C8B-B14F-4D97-AF65-F5344CB8AC3E}">
        <p14:creationId xmlns:p14="http://schemas.microsoft.com/office/powerpoint/2010/main" val="32070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F1BA-370A-9D4D-EB2C-93D652004E8F}"/>
              </a:ext>
            </a:extLst>
          </p:cNvPr>
          <p:cNvSpPr>
            <a:spLocks noGrp="1"/>
          </p:cNvSpPr>
          <p:nvPr>
            <p:ph type="title"/>
          </p:nvPr>
        </p:nvSpPr>
        <p:spPr>
          <a:xfrm>
            <a:off x="421640" y="390128"/>
            <a:ext cx="11049000" cy="1325563"/>
          </a:xfrm>
        </p:spPr>
        <p:txBody>
          <a:bodyPr>
            <a:noAutofit/>
          </a:bodyPr>
          <a:lstStyle/>
          <a:p>
            <a:r>
              <a:rPr lang="en-AU" sz="3600" dirty="0"/>
              <a:t>Great Southern Reef foundation film about the loss and  restoration of Tasmania’s giant kelp forests (10 mins)</a:t>
            </a:r>
          </a:p>
        </p:txBody>
      </p:sp>
      <p:pic>
        <p:nvPicPr>
          <p:cNvPr id="4" name="Online Media 3" title="Reviving Giants: A Journey into the Restoration of Tasmania’s Giant Kelp Forests">
            <a:hlinkClick r:id="" action="ppaction://media"/>
            <a:extLst>
              <a:ext uri="{FF2B5EF4-FFF2-40B4-BE49-F238E27FC236}">
                <a16:creationId xmlns:a16="http://schemas.microsoft.com/office/drawing/2014/main" id="{126A202C-6C19-D7A0-EEFB-681A6BCAC799}"/>
              </a:ext>
            </a:extLst>
          </p:cNvPr>
          <p:cNvPicPr>
            <a:picLocks noGrp="1" noRot="1" noChangeAspect="1"/>
          </p:cNvPicPr>
          <p:nvPr>
            <p:ph idx="1"/>
            <a:videoFile r:link="rId1"/>
          </p:nvPr>
        </p:nvPicPr>
        <p:blipFill>
          <a:blip r:embed="rId3"/>
          <a:stretch>
            <a:fillRect/>
          </a:stretch>
        </p:blipFill>
        <p:spPr>
          <a:xfrm>
            <a:off x="2204720" y="1863408"/>
            <a:ext cx="7111048" cy="4018014"/>
          </a:xfrm>
          <a:prstGeom prst="rect">
            <a:avLst/>
          </a:prstGeom>
        </p:spPr>
      </p:pic>
      <p:sp>
        <p:nvSpPr>
          <p:cNvPr id="5" name="TextBox 4">
            <a:extLst>
              <a:ext uri="{FF2B5EF4-FFF2-40B4-BE49-F238E27FC236}">
                <a16:creationId xmlns:a16="http://schemas.microsoft.com/office/drawing/2014/main" id="{1D338D0F-D93A-37E3-8BF7-ADCB508CABF1}"/>
              </a:ext>
            </a:extLst>
          </p:cNvPr>
          <p:cNvSpPr txBox="1"/>
          <p:nvPr/>
        </p:nvSpPr>
        <p:spPr>
          <a:xfrm>
            <a:off x="243840" y="6179820"/>
            <a:ext cx="6096000" cy="369332"/>
          </a:xfrm>
          <a:prstGeom prst="rect">
            <a:avLst/>
          </a:prstGeom>
          <a:noFill/>
        </p:spPr>
        <p:txBody>
          <a:bodyPr wrap="square">
            <a:spAutoFit/>
          </a:bodyPr>
          <a:lstStyle/>
          <a:p>
            <a:r>
              <a:rPr lang="en-AU" dirty="0"/>
              <a:t>https://www.youtube.com/watch?v=rCRncbD1X7g</a:t>
            </a:r>
          </a:p>
        </p:txBody>
      </p:sp>
    </p:spTree>
    <p:extLst>
      <p:ext uri="{BB962C8B-B14F-4D97-AF65-F5344CB8AC3E}">
        <p14:creationId xmlns:p14="http://schemas.microsoft.com/office/powerpoint/2010/main" val="334680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2915-9458-DDD3-4E04-8FE06B6A25CB}"/>
              </a:ext>
            </a:extLst>
          </p:cNvPr>
          <p:cNvSpPr>
            <a:spLocks noGrp="1"/>
          </p:cNvSpPr>
          <p:nvPr>
            <p:ph type="title"/>
          </p:nvPr>
        </p:nvSpPr>
        <p:spPr/>
        <p:txBody>
          <a:bodyPr/>
          <a:lstStyle/>
          <a:p>
            <a:r>
              <a:rPr lang="en-AU" dirty="0"/>
              <a:t>UN Sustainable Development Goals</a:t>
            </a:r>
          </a:p>
        </p:txBody>
      </p:sp>
      <p:sp>
        <p:nvSpPr>
          <p:cNvPr id="3" name="Content Placeholder 2">
            <a:extLst>
              <a:ext uri="{FF2B5EF4-FFF2-40B4-BE49-F238E27FC236}">
                <a16:creationId xmlns:a16="http://schemas.microsoft.com/office/drawing/2014/main" id="{FA2C7DE2-3E1E-157D-581A-2226AFAF37E2}"/>
              </a:ext>
            </a:extLst>
          </p:cNvPr>
          <p:cNvSpPr>
            <a:spLocks noGrp="1"/>
          </p:cNvSpPr>
          <p:nvPr>
            <p:ph idx="1"/>
          </p:nvPr>
        </p:nvSpPr>
        <p:spPr/>
        <p:txBody>
          <a:bodyPr/>
          <a:lstStyle/>
          <a:p>
            <a:r>
              <a:rPr lang="en-GB" u="sng" dirty="0">
                <a:hlinkClick r:id="rId2"/>
              </a:rPr>
              <a:t>Goal 14: Conserve and sustainably use the oceans, seas and marine resources for sustainable development</a:t>
            </a:r>
            <a:endParaRPr lang="en-AU" dirty="0"/>
          </a:p>
        </p:txBody>
      </p:sp>
    </p:spTree>
    <p:extLst>
      <p:ext uri="{BB962C8B-B14F-4D97-AF65-F5344CB8AC3E}">
        <p14:creationId xmlns:p14="http://schemas.microsoft.com/office/powerpoint/2010/main" val="3015811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B3A7-AB03-1617-052C-932951DEC7E5}"/>
              </a:ext>
            </a:extLst>
          </p:cNvPr>
          <p:cNvSpPr>
            <a:spLocks noGrp="1"/>
          </p:cNvSpPr>
          <p:nvPr>
            <p:ph type="title"/>
          </p:nvPr>
        </p:nvSpPr>
        <p:spPr>
          <a:xfrm>
            <a:off x="695960" y="855476"/>
            <a:ext cx="10515600" cy="1009651"/>
          </a:xfrm>
        </p:spPr>
        <p:txBody>
          <a:bodyPr>
            <a:normAutofit fontScale="90000"/>
          </a:bodyPr>
          <a:lstStyle/>
          <a:p>
            <a:r>
              <a:rPr lang="en-AU" sz="3100" dirty="0"/>
              <a:t>Inspiring Nature Conservancy (NGO) video (from 2025) about kelp restoration in Tasmania and engaging commercial divers. They talk about resilience of healthy restored kelp to heat waves (4 mins)</a:t>
            </a:r>
            <a:br>
              <a:rPr lang="en-AU" dirty="0"/>
            </a:br>
            <a:endParaRPr lang="en-AU" dirty="0"/>
          </a:p>
        </p:txBody>
      </p:sp>
      <p:pic>
        <p:nvPicPr>
          <p:cNvPr id="5" name="Online Media 4" title="The Kelp Chronicles: Upscaling with commercial divers">
            <a:hlinkClick r:id="" action="ppaction://media"/>
            <a:extLst>
              <a:ext uri="{FF2B5EF4-FFF2-40B4-BE49-F238E27FC236}">
                <a16:creationId xmlns:a16="http://schemas.microsoft.com/office/drawing/2014/main" id="{05F2FB07-7710-9138-D3E3-453B84B78E25}"/>
              </a:ext>
            </a:extLst>
          </p:cNvPr>
          <p:cNvPicPr>
            <a:picLocks noRot="1" noChangeAspect="1"/>
          </p:cNvPicPr>
          <p:nvPr>
            <a:videoFile r:link="rId1"/>
          </p:nvPr>
        </p:nvPicPr>
        <p:blipFill>
          <a:blip r:embed="rId3"/>
          <a:stretch>
            <a:fillRect/>
          </a:stretch>
        </p:blipFill>
        <p:spPr>
          <a:xfrm>
            <a:off x="4261928" y="2225504"/>
            <a:ext cx="6470351" cy="3655748"/>
          </a:xfrm>
          <a:prstGeom prst="rect">
            <a:avLst/>
          </a:prstGeom>
        </p:spPr>
      </p:pic>
      <p:sp>
        <p:nvSpPr>
          <p:cNvPr id="6" name="TextBox 5">
            <a:extLst>
              <a:ext uri="{FF2B5EF4-FFF2-40B4-BE49-F238E27FC236}">
                <a16:creationId xmlns:a16="http://schemas.microsoft.com/office/drawing/2014/main" id="{6F0D4D2E-2CF8-3E45-8792-EA118F4755F4}"/>
              </a:ext>
            </a:extLst>
          </p:cNvPr>
          <p:cNvSpPr txBox="1"/>
          <p:nvPr/>
        </p:nvSpPr>
        <p:spPr>
          <a:xfrm>
            <a:off x="695960" y="5511920"/>
            <a:ext cx="6096000" cy="369332"/>
          </a:xfrm>
          <a:prstGeom prst="rect">
            <a:avLst/>
          </a:prstGeom>
          <a:noFill/>
        </p:spPr>
        <p:txBody>
          <a:bodyPr wrap="square">
            <a:spAutoFit/>
          </a:bodyPr>
          <a:lstStyle/>
          <a:p>
            <a:r>
              <a:rPr lang="en-AU" b="0" i="0" u="none" strike="noStrike" dirty="0">
                <a:effectLst/>
                <a:latin typeface="YouTube Noto"/>
                <a:hlinkClick r:id="rId4" tooltip="Share link"/>
              </a:rPr>
              <a:t>https://youtu.be/6mgaf-SqL9o</a:t>
            </a:r>
            <a:endParaRPr lang="en-AU" dirty="0"/>
          </a:p>
        </p:txBody>
      </p:sp>
    </p:spTree>
    <p:extLst>
      <p:ext uri="{BB962C8B-B14F-4D97-AF65-F5344CB8AC3E}">
        <p14:creationId xmlns:p14="http://schemas.microsoft.com/office/powerpoint/2010/main" val="302376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climate change is impacting Australia's kelp forests. Marine Heatwave consequences">
            <a:hlinkClick r:id="" action="ppaction://media"/>
            <a:extLst>
              <a:ext uri="{FF2B5EF4-FFF2-40B4-BE49-F238E27FC236}">
                <a16:creationId xmlns:a16="http://schemas.microsoft.com/office/drawing/2014/main" id="{67958F72-CCC4-6FE7-9852-1940B96DCC0D}"/>
              </a:ext>
            </a:extLst>
          </p:cNvPr>
          <p:cNvPicPr>
            <a:picLocks noGrp="1" noRot="1" noChangeAspect="1"/>
          </p:cNvPicPr>
          <p:nvPr>
            <p:ph idx="1"/>
            <a:videoFile r:link="rId1"/>
          </p:nvPr>
        </p:nvPicPr>
        <p:blipFill>
          <a:blip r:embed="rId3"/>
          <a:stretch>
            <a:fillRect/>
          </a:stretch>
        </p:blipFill>
        <p:spPr>
          <a:xfrm>
            <a:off x="2296160" y="1675135"/>
            <a:ext cx="7212648" cy="4075421"/>
          </a:xfrm>
          <a:prstGeom prst="rect">
            <a:avLst/>
          </a:prstGeom>
        </p:spPr>
      </p:pic>
      <p:sp>
        <p:nvSpPr>
          <p:cNvPr id="3" name="Title 1">
            <a:extLst>
              <a:ext uri="{FF2B5EF4-FFF2-40B4-BE49-F238E27FC236}">
                <a16:creationId xmlns:a16="http://schemas.microsoft.com/office/drawing/2014/main" id="{36D4A4D1-DB5C-110D-530C-FF4016BA8F64}"/>
              </a:ext>
            </a:extLst>
          </p:cNvPr>
          <p:cNvSpPr txBox="1">
            <a:spLocks/>
          </p:cNvSpPr>
          <p:nvPr/>
        </p:nvSpPr>
        <p:spPr>
          <a:xfrm>
            <a:off x="570706" y="187325"/>
            <a:ext cx="11049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800" dirty="0"/>
              <a:t>Great Southern Reef foundation film about heatwaves (especially Western Australian heatwave) and they affect Australia’s marine life (4 mins)</a:t>
            </a:r>
          </a:p>
        </p:txBody>
      </p:sp>
      <p:sp>
        <p:nvSpPr>
          <p:cNvPr id="8" name="TextBox 7">
            <a:extLst>
              <a:ext uri="{FF2B5EF4-FFF2-40B4-BE49-F238E27FC236}">
                <a16:creationId xmlns:a16="http://schemas.microsoft.com/office/drawing/2014/main" id="{307240B7-CED9-4A2C-0A46-EDD63D144D16}"/>
              </a:ext>
            </a:extLst>
          </p:cNvPr>
          <p:cNvSpPr txBox="1"/>
          <p:nvPr/>
        </p:nvSpPr>
        <p:spPr>
          <a:xfrm>
            <a:off x="426720" y="6034723"/>
            <a:ext cx="6096000" cy="369332"/>
          </a:xfrm>
          <a:prstGeom prst="rect">
            <a:avLst/>
          </a:prstGeom>
          <a:noFill/>
        </p:spPr>
        <p:txBody>
          <a:bodyPr wrap="square">
            <a:spAutoFit/>
          </a:bodyPr>
          <a:lstStyle/>
          <a:p>
            <a:r>
              <a:rPr lang="en-AU" dirty="0"/>
              <a:t>https://www.youtube.com/watch?v=1jQH6ZG11zU</a:t>
            </a:r>
          </a:p>
        </p:txBody>
      </p:sp>
    </p:spTree>
    <p:extLst>
      <p:ext uri="{BB962C8B-B14F-4D97-AF65-F5344CB8AC3E}">
        <p14:creationId xmlns:p14="http://schemas.microsoft.com/office/powerpoint/2010/main" val="341332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ECAD-B69D-C60D-A544-8ED5063B9078}"/>
              </a:ext>
            </a:extLst>
          </p:cNvPr>
          <p:cNvSpPr>
            <a:spLocks noGrp="1"/>
          </p:cNvSpPr>
          <p:nvPr>
            <p:ph type="title"/>
          </p:nvPr>
        </p:nvSpPr>
        <p:spPr/>
        <p:txBody>
          <a:bodyPr/>
          <a:lstStyle/>
          <a:p>
            <a:r>
              <a:rPr lang="en-AU" dirty="0"/>
              <a:t>Expanding into Year 11 Lessons</a:t>
            </a:r>
          </a:p>
        </p:txBody>
      </p:sp>
      <p:sp>
        <p:nvSpPr>
          <p:cNvPr id="3" name="Content Placeholder 2">
            <a:extLst>
              <a:ext uri="{FF2B5EF4-FFF2-40B4-BE49-F238E27FC236}">
                <a16:creationId xmlns:a16="http://schemas.microsoft.com/office/drawing/2014/main" id="{14CD8D94-23C3-3995-3201-021A7AB357A1}"/>
              </a:ext>
            </a:extLst>
          </p:cNvPr>
          <p:cNvSpPr>
            <a:spLocks noGrp="1"/>
          </p:cNvSpPr>
          <p:nvPr>
            <p:ph idx="1"/>
          </p:nvPr>
        </p:nvSpPr>
        <p:spPr>
          <a:xfrm>
            <a:off x="838200" y="1825625"/>
            <a:ext cx="10845800" cy="4351338"/>
          </a:xfrm>
        </p:spPr>
        <p:txBody>
          <a:bodyPr/>
          <a:lstStyle/>
          <a:p>
            <a:r>
              <a:rPr lang="en-AU" dirty="0"/>
              <a:t>Instead of framing the lesson as playing a game, frame it around the concept of using the game as a model to improve understanding</a:t>
            </a:r>
          </a:p>
          <a:p>
            <a:r>
              <a:rPr lang="en-GB" dirty="0"/>
              <a:t>In Year 11 Biology Unit 1, students are expected to investigate ecosystems as dynamic systems (biotic + abiotic factors) and use </a:t>
            </a:r>
            <a:r>
              <a:rPr lang="en-GB" b="1" dirty="0"/>
              <a:t>science inquiry skills</a:t>
            </a:r>
            <a:r>
              <a:rPr lang="en-GB" dirty="0"/>
              <a:t>: posing questions, designing an investigation, analysing data, evaluating limitations, and communicating evidence-based conclusions. </a:t>
            </a:r>
          </a:p>
          <a:p>
            <a:r>
              <a:rPr lang="en-GB" dirty="0"/>
              <a:t>The Big Fish activity becomes the </a:t>
            </a:r>
            <a:r>
              <a:rPr lang="en-GB" i="1" dirty="0"/>
              <a:t>model system</a:t>
            </a:r>
            <a:r>
              <a:rPr lang="en-GB" dirty="0"/>
              <a:t> they run repeatedly under different conditions (treatments), then analyse like an experiment.</a:t>
            </a:r>
            <a:endParaRPr lang="en-AU" dirty="0"/>
          </a:p>
        </p:txBody>
      </p:sp>
    </p:spTree>
    <p:extLst>
      <p:ext uri="{BB962C8B-B14F-4D97-AF65-F5344CB8AC3E}">
        <p14:creationId xmlns:p14="http://schemas.microsoft.com/office/powerpoint/2010/main" val="132557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2663-82B4-937E-175B-B9775D2C410B}"/>
              </a:ext>
            </a:extLst>
          </p:cNvPr>
          <p:cNvSpPr>
            <a:spLocks noGrp="1"/>
          </p:cNvSpPr>
          <p:nvPr>
            <p:ph type="title"/>
          </p:nvPr>
        </p:nvSpPr>
        <p:spPr>
          <a:xfrm>
            <a:off x="838200" y="365125"/>
            <a:ext cx="10515600" cy="986155"/>
          </a:xfrm>
        </p:spPr>
        <p:txBody>
          <a:bodyPr/>
          <a:lstStyle/>
          <a:p>
            <a:r>
              <a:rPr lang="en-AU" dirty="0"/>
              <a:t>Expanding into Year 11 Lessons</a:t>
            </a:r>
          </a:p>
        </p:txBody>
      </p:sp>
      <p:sp>
        <p:nvSpPr>
          <p:cNvPr id="3" name="Content Placeholder 2">
            <a:extLst>
              <a:ext uri="{FF2B5EF4-FFF2-40B4-BE49-F238E27FC236}">
                <a16:creationId xmlns:a16="http://schemas.microsoft.com/office/drawing/2014/main" id="{3F3F4826-04D2-7740-EE71-CB7EA8B8A5BE}"/>
              </a:ext>
            </a:extLst>
          </p:cNvPr>
          <p:cNvSpPr>
            <a:spLocks noGrp="1"/>
          </p:cNvSpPr>
          <p:nvPr>
            <p:ph idx="1"/>
          </p:nvPr>
        </p:nvSpPr>
        <p:spPr>
          <a:xfrm>
            <a:off x="563880" y="1520825"/>
            <a:ext cx="11038840" cy="4667250"/>
          </a:xfrm>
        </p:spPr>
        <p:txBody>
          <a:bodyPr>
            <a:normAutofit lnSpcReduction="10000"/>
          </a:bodyPr>
          <a:lstStyle/>
          <a:p>
            <a:pPr marL="0" indent="0">
              <a:buNone/>
            </a:pPr>
            <a:r>
              <a:rPr lang="en-GB" dirty="0"/>
              <a:t>- We suggest that year 11 students create, evaluate and compare multiple ecosystem restoration approaches. </a:t>
            </a:r>
          </a:p>
          <a:p>
            <a:pPr marL="0" indent="0">
              <a:buNone/>
            </a:pPr>
            <a:r>
              <a:rPr lang="en-GB" dirty="0"/>
              <a:t>- These approaches may include combinations such as marine protected areas and seaweed planting, or single solutions such as the rebuilding of a shellfish reef.  </a:t>
            </a:r>
          </a:p>
          <a:p>
            <a:pPr marL="0" indent="0">
              <a:buNone/>
            </a:pPr>
            <a:r>
              <a:rPr lang="en-GB" dirty="0"/>
              <a:t>- Each game will have some elements of randomness which may decrease the effectiveness of even the best restoration strategy. The same happens in real life and students should explore that. </a:t>
            </a:r>
          </a:p>
          <a:p>
            <a:pPr marL="0" indent="0">
              <a:buNone/>
            </a:pPr>
            <a:r>
              <a:rPr lang="en-GB" dirty="0"/>
              <a:t>- The assessment can be more focused around the evaluation of options and the way in which the preferred option is presented in the ministerial brief, while accounting for the fact that no restoration strategy is 100% successful </a:t>
            </a:r>
          </a:p>
          <a:p>
            <a:endParaRPr lang="en-AU" dirty="0"/>
          </a:p>
        </p:txBody>
      </p:sp>
    </p:spTree>
    <p:extLst>
      <p:ext uri="{BB962C8B-B14F-4D97-AF65-F5344CB8AC3E}">
        <p14:creationId xmlns:p14="http://schemas.microsoft.com/office/powerpoint/2010/main" val="169656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31DA-2481-07BE-0452-92E13401BD17}"/>
              </a:ext>
            </a:extLst>
          </p:cNvPr>
          <p:cNvSpPr>
            <a:spLocks noGrp="1"/>
          </p:cNvSpPr>
          <p:nvPr>
            <p:ph type="title"/>
          </p:nvPr>
        </p:nvSpPr>
        <p:spPr>
          <a:xfrm>
            <a:off x="838200" y="365125"/>
            <a:ext cx="10515600" cy="622847"/>
          </a:xfrm>
        </p:spPr>
        <p:txBody>
          <a:bodyPr>
            <a:normAutofit fontScale="90000"/>
          </a:bodyPr>
          <a:lstStyle/>
          <a:p>
            <a:r>
              <a:rPr lang="en-AU" b="1" dirty="0"/>
              <a:t>Core concepts</a:t>
            </a:r>
          </a:p>
        </p:txBody>
      </p:sp>
      <p:sp>
        <p:nvSpPr>
          <p:cNvPr id="3" name="Content Placeholder 2">
            <a:extLst>
              <a:ext uri="{FF2B5EF4-FFF2-40B4-BE49-F238E27FC236}">
                <a16:creationId xmlns:a16="http://schemas.microsoft.com/office/drawing/2014/main" id="{563D255B-4CB2-1804-A550-84CED23F140C}"/>
              </a:ext>
            </a:extLst>
          </p:cNvPr>
          <p:cNvSpPr>
            <a:spLocks noGrp="1"/>
          </p:cNvSpPr>
          <p:nvPr>
            <p:ph idx="1"/>
          </p:nvPr>
        </p:nvSpPr>
        <p:spPr>
          <a:xfrm>
            <a:off x="680545" y="1093076"/>
            <a:ext cx="10515600" cy="5244662"/>
          </a:xfrm>
        </p:spPr>
        <p:txBody>
          <a:bodyPr>
            <a:normAutofit fontScale="92500" lnSpcReduction="20000"/>
          </a:bodyPr>
          <a:lstStyle/>
          <a:p>
            <a:r>
              <a:rPr lang="en-AU" sz="2400" dirty="0"/>
              <a:t>Many marine ecosystems have been </a:t>
            </a:r>
            <a:r>
              <a:rPr lang="en-AU" sz="2400" i="1" dirty="0"/>
              <a:t>degraded</a:t>
            </a:r>
            <a:r>
              <a:rPr lang="en-AU" sz="2400" dirty="0"/>
              <a:t> and affected by </a:t>
            </a:r>
            <a:r>
              <a:rPr lang="en-AU" sz="2400" b="1" dirty="0"/>
              <a:t>overfishing, pollution and climate change</a:t>
            </a:r>
            <a:r>
              <a:rPr lang="en-AU" sz="2400" dirty="0"/>
              <a:t>. It is estimated that almost 90% of all fish larger than 1kg in size have been lost due to </a:t>
            </a:r>
            <a:r>
              <a:rPr lang="en-AU" sz="2400" i="1" dirty="0"/>
              <a:t>unsustainable fishing </a:t>
            </a:r>
            <a:r>
              <a:rPr lang="en-AU" sz="2400" dirty="0"/>
              <a:t>practices. </a:t>
            </a:r>
          </a:p>
          <a:p>
            <a:r>
              <a:rPr lang="en-AU" sz="2400" dirty="0"/>
              <a:t>Many fisheries in Australia and globally have </a:t>
            </a:r>
            <a:r>
              <a:rPr lang="en-AU" sz="2400" i="1" dirty="0"/>
              <a:t>collapsed</a:t>
            </a:r>
            <a:r>
              <a:rPr lang="en-AU" sz="2400" dirty="0"/>
              <a:t>, meaning that fish population biomass (total weight of all the fish in a population) has been reduced to less than 10% of their original unfished biomass. Such </a:t>
            </a:r>
            <a:r>
              <a:rPr lang="en-AU" sz="2400" i="1" dirty="0"/>
              <a:t>collapsed fisheries </a:t>
            </a:r>
            <a:r>
              <a:rPr lang="en-AU" sz="2400" dirty="0"/>
              <a:t>cannot sustain any more fishing. </a:t>
            </a:r>
          </a:p>
          <a:p>
            <a:r>
              <a:rPr lang="en-AU" sz="2400" dirty="0"/>
              <a:t>By allowing degraded ecosystems and collapsed populations to recover we can bring back abundant fisheries and healthy thriving oceans. </a:t>
            </a:r>
          </a:p>
          <a:p>
            <a:r>
              <a:rPr lang="en-AU" sz="2400" dirty="0"/>
              <a:t>In this lesson students start with a “degraded ecosystem” as their fishing spot. This ecosystem only has a few fish left. </a:t>
            </a:r>
          </a:p>
          <a:p>
            <a:r>
              <a:rPr lang="en-AU" sz="2400" dirty="0"/>
              <a:t>Students then explore best options to restore the ecosystem, while at the same time managing unpredictable </a:t>
            </a:r>
            <a:r>
              <a:rPr lang="en-AU" sz="2400" i="1" dirty="0"/>
              <a:t>weather events </a:t>
            </a:r>
            <a:r>
              <a:rPr lang="en-AU" sz="2400" dirty="0"/>
              <a:t>and illegal behaviour by other people. </a:t>
            </a:r>
          </a:p>
          <a:p>
            <a:r>
              <a:rPr lang="en-AU" sz="2400" dirty="0"/>
              <a:t>Example strategies of restoring ecosystems include the construction of shellfish reefs, the implementation of marine parks, improved fishing regulations, or seaweed (kelp) restoration.</a:t>
            </a:r>
          </a:p>
          <a:p>
            <a:r>
              <a:rPr lang="en-AU" sz="2400" dirty="0"/>
              <a:t>By protecting big fish and implementing management strategies students discover that marine ecosystems can recover relatively fast. </a:t>
            </a:r>
          </a:p>
        </p:txBody>
      </p:sp>
    </p:spTree>
    <p:extLst>
      <p:ext uri="{BB962C8B-B14F-4D97-AF65-F5344CB8AC3E}">
        <p14:creationId xmlns:p14="http://schemas.microsoft.com/office/powerpoint/2010/main" val="420994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cuba diving suit writing on a clipboard under water&#10;&#10;AI-generated content may be incorrect.">
            <a:extLst>
              <a:ext uri="{FF2B5EF4-FFF2-40B4-BE49-F238E27FC236}">
                <a16:creationId xmlns:a16="http://schemas.microsoft.com/office/drawing/2014/main" id="{B9647647-91A6-8BA2-2163-9BD77BF4B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279"/>
            <a:ext cx="5814647" cy="4360985"/>
          </a:xfrm>
          <a:prstGeom prst="rect">
            <a:avLst/>
          </a:prstGeom>
        </p:spPr>
      </p:pic>
      <p:pic>
        <p:nvPicPr>
          <p:cNvPr id="5" name="Picture 4" descr="A school of fish swimming in the water&#10;&#10;AI-generated content may be incorrect.">
            <a:extLst>
              <a:ext uri="{FF2B5EF4-FFF2-40B4-BE49-F238E27FC236}">
                <a16:creationId xmlns:a16="http://schemas.microsoft.com/office/drawing/2014/main" id="{C7743C10-254F-69BE-7687-20E5196B1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647" y="1399736"/>
            <a:ext cx="6377353" cy="3587261"/>
          </a:xfrm>
          <a:prstGeom prst="rect">
            <a:avLst/>
          </a:prstGeom>
        </p:spPr>
      </p:pic>
    </p:spTree>
    <p:extLst>
      <p:ext uri="{BB962C8B-B14F-4D97-AF65-F5344CB8AC3E}">
        <p14:creationId xmlns:p14="http://schemas.microsoft.com/office/powerpoint/2010/main" val="199644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7084-5D9A-262A-27FF-C2C7A957CB85}"/>
              </a:ext>
            </a:extLst>
          </p:cNvPr>
          <p:cNvSpPr>
            <a:spLocks noGrp="1"/>
          </p:cNvSpPr>
          <p:nvPr>
            <p:ph type="title"/>
          </p:nvPr>
        </p:nvSpPr>
        <p:spPr>
          <a:xfrm>
            <a:off x="838200" y="365125"/>
            <a:ext cx="10515600" cy="927647"/>
          </a:xfrm>
        </p:spPr>
        <p:txBody>
          <a:bodyPr/>
          <a:lstStyle/>
          <a:p>
            <a:r>
              <a:rPr lang="en-AU" b="1" dirty="0"/>
              <a:t>Learning intention</a:t>
            </a:r>
          </a:p>
        </p:txBody>
      </p:sp>
      <p:sp>
        <p:nvSpPr>
          <p:cNvPr id="3" name="Content Placeholder 2">
            <a:extLst>
              <a:ext uri="{FF2B5EF4-FFF2-40B4-BE49-F238E27FC236}">
                <a16:creationId xmlns:a16="http://schemas.microsoft.com/office/drawing/2014/main" id="{39963143-8AAB-BAF7-02AB-76D593E52327}"/>
              </a:ext>
            </a:extLst>
          </p:cNvPr>
          <p:cNvSpPr>
            <a:spLocks noGrp="1"/>
          </p:cNvSpPr>
          <p:nvPr>
            <p:ph idx="1"/>
          </p:nvPr>
        </p:nvSpPr>
        <p:spPr>
          <a:xfrm>
            <a:off x="680545" y="1292772"/>
            <a:ext cx="10515600" cy="4866289"/>
          </a:xfrm>
        </p:spPr>
        <p:txBody>
          <a:bodyPr>
            <a:normAutofit fontScale="92500" lnSpcReduction="10000"/>
          </a:bodyPr>
          <a:lstStyle/>
          <a:p>
            <a:pPr marL="0" indent="0">
              <a:buNone/>
            </a:pPr>
            <a:endParaRPr lang="en-GB" b="1" dirty="0"/>
          </a:p>
          <a:p>
            <a:pPr marL="0" indent="0">
              <a:buNone/>
            </a:pPr>
            <a:r>
              <a:rPr lang="en-GB" dirty="0"/>
              <a:t>Students use the Big Fish game (as a simulation) to model strategies for ecosystem restoration in Australian temperate reefs. </a:t>
            </a:r>
          </a:p>
          <a:p>
            <a:r>
              <a:rPr lang="en-GB" b="1" dirty="0"/>
              <a:t>Seaweed, Marine Parks, Shellfish Reefs, Sharks </a:t>
            </a:r>
            <a:r>
              <a:rPr lang="en-GB" dirty="0"/>
              <a:t>=</a:t>
            </a:r>
            <a:r>
              <a:rPr lang="en-GB" b="1" dirty="0"/>
              <a:t> </a:t>
            </a:r>
            <a:r>
              <a:rPr lang="en-GB" dirty="0"/>
              <a:t>possible strategies for restoring ecosystems include Wild cards such as. </a:t>
            </a:r>
          </a:p>
          <a:p>
            <a:r>
              <a:rPr lang="en-GB" b="1" dirty="0"/>
              <a:t>Heat Waves </a:t>
            </a:r>
            <a:r>
              <a:rPr lang="en-GB" dirty="0"/>
              <a:t>and</a:t>
            </a:r>
            <a:r>
              <a:rPr lang="en-GB" b="1" dirty="0"/>
              <a:t> Illegal Fishing </a:t>
            </a:r>
            <a:r>
              <a:rPr lang="en-GB" dirty="0"/>
              <a:t>= threats to restoration include. Students need to consider these events when planning and strategising the restoration.</a:t>
            </a:r>
          </a:p>
          <a:p>
            <a:r>
              <a:rPr lang="en-GB" dirty="0"/>
              <a:t>Real-world context: ecosystems such as the D’Entrecasteaux Channel in Tasmania, Port Phillip Bay in Victoria and areas of South Australia (affected by the recent algal bloom) are a shadow of their former health. But good management and right strategies can help restore them to productive and healthy ocean ecosystems. </a:t>
            </a:r>
            <a:endParaRPr lang="en-AU" dirty="0"/>
          </a:p>
        </p:txBody>
      </p:sp>
    </p:spTree>
    <p:extLst>
      <p:ext uri="{BB962C8B-B14F-4D97-AF65-F5344CB8AC3E}">
        <p14:creationId xmlns:p14="http://schemas.microsoft.com/office/powerpoint/2010/main" val="235140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551C-C305-B116-F02F-F8E15E1B6A0D}"/>
              </a:ext>
            </a:extLst>
          </p:cNvPr>
          <p:cNvSpPr>
            <a:spLocks noGrp="1"/>
          </p:cNvSpPr>
          <p:nvPr>
            <p:ph type="title"/>
          </p:nvPr>
        </p:nvSpPr>
        <p:spPr>
          <a:xfrm>
            <a:off x="838200" y="365125"/>
            <a:ext cx="10515600" cy="1032751"/>
          </a:xfrm>
        </p:spPr>
        <p:txBody>
          <a:bodyPr/>
          <a:lstStyle/>
          <a:p>
            <a:r>
              <a:rPr lang="en-GB" b="1" dirty="0"/>
              <a:t>Success criteria</a:t>
            </a:r>
            <a:endParaRPr lang="en-AU" dirty="0"/>
          </a:p>
        </p:txBody>
      </p:sp>
      <p:sp>
        <p:nvSpPr>
          <p:cNvPr id="3" name="Content Placeholder 2">
            <a:extLst>
              <a:ext uri="{FF2B5EF4-FFF2-40B4-BE49-F238E27FC236}">
                <a16:creationId xmlns:a16="http://schemas.microsoft.com/office/drawing/2014/main" id="{2369B01F-DE6A-EDDF-BAB6-DC902A0ED5C4}"/>
              </a:ext>
            </a:extLst>
          </p:cNvPr>
          <p:cNvSpPr>
            <a:spLocks noGrp="1"/>
          </p:cNvSpPr>
          <p:nvPr>
            <p:ph idx="1"/>
          </p:nvPr>
        </p:nvSpPr>
        <p:spPr>
          <a:xfrm>
            <a:off x="712076" y="1510314"/>
            <a:ext cx="10515600" cy="4585685"/>
          </a:xfrm>
        </p:spPr>
        <p:txBody>
          <a:bodyPr>
            <a:normAutofit lnSpcReduction="10000"/>
          </a:bodyPr>
          <a:lstStyle/>
          <a:p>
            <a:pPr marL="0" indent="0">
              <a:buNone/>
            </a:pPr>
            <a:r>
              <a:rPr lang="en-GB" dirty="0"/>
              <a:t>By the end, students can:</a:t>
            </a:r>
          </a:p>
          <a:p>
            <a:r>
              <a:rPr lang="en-GB" dirty="0"/>
              <a:t>Test and understand restoration strategies. Student use the Big Fish card game as a model to explore different strategies but are also able to connect it to real world events. </a:t>
            </a:r>
          </a:p>
          <a:p>
            <a:r>
              <a:rPr lang="en-GB" dirty="0"/>
              <a:t>Explain (with evidence from the game and real world) the way different restoration options work and how they can interact with other options and the ecosystem in general.</a:t>
            </a:r>
          </a:p>
          <a:p>
            <a:r>
              <a:rPr lang="en-GB" dirty="0"/>
              <a:t>Propose a plan for restoring a degraded marine ecosystem. Provide evidence and examples of how effective the proposed strategies have been in the past, including the successes and failures. </a:t>
            </a:r>
            <a:endParaRPr lang="en-AU" dirty="0"/>
          </a:p>
        </p:txBody>
      </p:sp>
    </p:spTree>
    <p:extLst>
      <p:ext uri="{BB962C8B-B14F-4D97-AF65-F5344CB8AC3E}">
        <p14:creationId xmlns:p14="http://schemas.microsoft.com/office/powerpoint/2010/main" val="79640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08DF-8625-9AD1-540E-BBEA8F069925}"/>
              </a:ext>
            </a:extLst>
          </p:cNvPr>
          <p:cNvSpPr>
            <a:spLocks noGrp="1"/>
          </p:cNvSpPr>
          <p:nvPr>
            <p:ph type="title"/>
          </p:nvPr>
        </p:nvSpPr>
        <p:spPr/>
        <p:txBody>
          <a:bodyPr/>
          <a:lstStyle/>
          <a:p>
            <a:r>
              <a:rPr lang="en-AU" b="1" dirty="0"/>
              <a:t>Duration</a:t>
            </a:r>
          </a:p>
        </p:txBody>
      </p:sp>
      <p:sp>
        <p:nvSpPr>
          <p:cNvPr id="3" name="Content Placeholder 2">
            <a:extLst>
              <a:ext uri="{FF2B5EF4-FFF2-40B4-BE49-F238E27FC236}">
                <a16:creationId xmlns:a16="http://schemas.microsoft.com/office/drawing/2014/main" id="{AA78A883-108B-CDF4-89C0-7B70C5937E79}"/>
              </a:ext>
            </a:extLst>
          </p:cNvPr>
          <p:cNvSpPr>
            <a:spLocks noGrp="1"/>
          </p:cNvSpPr>
          <p:nvPr>
            <p:ph idx="1"/>
          </p:nvPr>
        </p:nvSpPr>
        <p:spPr>
          <a:xfrm>
            <a:off x="838200" y="1585584"/>
            <a:ext cx="10515600" cy="4802187"/>
          </a:xfrm>
        </p:spPr>
        <p:txBody>
          <a:bodyPr>
            <a:normAutofit fontScale="92500" lnSpcReduction="10000"/>
          </a:bodyPr>
          <a:lstStyle/>
          <a:p>
            <a:pPr marL="0" indent="0">
              <a:buNone/>
            </a:pPr>
            <a:r>
              <a:rPr lang="en-GB" dirty="0"/>
              <a:t>2 × 50–60 min lessons (play + analysis/write-up)</a:t>
            </a:r>
          </a:p>
          <a:p>
            <a:pPr marL="0" indent="0">
              <a:buNone/>
            </a:pPr>
            <a:endParaRPr lang="en-GB" dirty="0"/>
          </a:p>
          <a:p>
            <a:pPr marL="0" indent="0">
              <a:buNone/>
            </a:pPr>
            <a:r>
              <a:rPr lang="en-GB" sz="3600" b="1" dirty="0"/>
              <a:t>Resources</a:t>
            </a:r>
            <a:endParaRPr lang="en-GB" b="1" dirty="0"/>
          </a:p>
          <a:p>
            <a:r>
              <a:rPr lang="en-GB" dirty="0"/>
              <a:t>Big Fish Card Game (one deck per group of 4 if possible)</a:t>
            </a:r>
          </a:p>
          <a:p>
            <a:r>
              <a:rPr lang="en-GB" dirty="0"/>
              <a:t>Cardboard, big sheets of paper or </a:t>
            </a:r>
            <a:r>
              <a:rPr lang="en-GB" dirty="0" err="1"/>
              <a:t>postit</a:t>
            </a:r>
            <a:r>
              <a:rPr lang="en-GB" dirty="0"/>
              <a:t> notes with a whiteboard used to map and plan the restoration. </a:t>
            </a:r>
          </a:p>
          <a:p>
            <a:r>
              <a:rPr lang="en-GB" dirty="0"/>
              <a:t>Template for creating a ministerial briefing (available here) </a:t>
            </a:r>
          </a:p>
          <a:p>
            <a:r>
              <a:rPr lang="en-GB" dirty="0"/>
              <a:t>Students also need to select (or be provided by the teacher) an example environmental issue (overfishing, pollution, too much tourism, invasive species, or other) that has affected their ecosystem and which they are going to address. </a:t>
            </a:r>
          </a:p>
        </p:txBody>
      </p:sp>
    </p:spTree>
    <p:extLst>
      <p:ext uri="{BB962C8B-B14F-4D97-AF65-F5344CB8AC3E}">
        <p14:creationId xmlns:p14="http://schemas.microsoft.com/office/powerpoint/2010/main" val="273087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E786-F658-0769-C924-DDEC59A0514B}"/>
              </a:ext>
            </a:extLst>
          </p:cNvPr>
          <p:cNvSpPr>
            <a:spLocks noGrp="1"/>
          </p:cNvSpPr>
          <p:nvPr>
            <p:ph type="title"/>
          </p:nvPr>
        </p:nvSpPr>
        <p:spPr>
          <a:xfrm>
            <a:off x="838200" y="365125"/>
            <a:ext cx="10515600" cy="780503"/>
          </a:xfrm>
        </p:spPr>
        <p:txBody>
          <a:bodyPr/>
          <a:lstStyle/>
          <a:p>
            <a:r>
              <a:rPr lang="en-AU" dirty="0"/>
              <a:t>Example issues to address:</a:t>
            </a:r>
          </a:p>
        </p:txBody>
      </p:sp>
      <p:sp>
        <p:nvSpPr>
          <p:cNvPr id="3" name="Content Placeholder 2">
            <a:extLst>
              <a:ext uri="{FF2B5EF4-FFF2-40B4-BE49-F238E27FC236}">
                <a16:creationId xmlns:a16="http://schemas.microsoft.com/office/drawing/2014/main" id="{98C4CB38-9E5F-801E-1A13-31B55016826F}"/>
              </a:ext>
            </a:extLst>
          </p:cNvPr>
          <p:cNvSpPr>
            <a:spLocks noGrp="1"/>
          </p:cNvSpPr>
          <p:nvPr>
            <p:ph idx="1"/>
          </p:nvPr>
        </p:nvSpPr>
        <p:spPr>
          <a:xfrm>
            <a:off x="680545" y="1345325"/>
            <a:ext cx="10754710" cy="5147550"/>
          </a:xfrm>
        </p:spPr>
        <p:txBody>
          <a:bodyPr>
            <a:normAutofit/>
          </a:bodyPr>
          <a:lstStyle/>
          <a:p>
            <a:pPr marL="0" indent="0">
              <a:buNone/>
            </a:pPr>
            <a:r>
              <a:rPr lang="en-AU" dirty="0"/>
              <a:t>1) The local bay has seen a large drop in fish populations in recent decades. This has been due to overfishing and pollution. The community wants safe water way to swim in and more abundant fish population to enjoy.</a:t>
            </a:r>
          </a:p>
          <a:p>
            <a:pPr marL="0" indent="0">
              <a:buNone/>
            </a:pPr>
            <a:r>
              <a:rPr lang="en-AU" dirty="0"/>
              <a:t>2) Climate change and habitat destruction has meant that the local fish populations have crashed. The area is important for recreational fishing, bird watching and ocean-based tourism, such as snorkelling and diving. A plan is needed to restore the marine environment for both environmental and economic reasons.</a:t>
            </a:r>
          </a:p>
          <a:p>
            <a:pPr marL="0" indent="0">
              <a:buNone/>
            </a:pPr>
            <a:r>
              <a:rPr lang="en-AU" dirty="0"/>
              <a:t>3) Local bay has been overrun by sea urchins which are destroying kelp. This is damaging local fisheries and tourism. People want their healthy kelp forests back. </a:t>
            </a:r>
          </a:p>
          <a:p>
            <a:pPr marL="0" indent="0">
              <a:buNone/>
            </a:pPr>
            <a:endParaRPr lang="en-AU" dirty="0"/>
          </a:p>
        </p:txBody>
      </p:sp>
    </p:spTree>
    <p:extLst>
      <p:ext uri="{BB962C8B-B14F-4D97-AF65-F5344CB8AC3E}">
        <p14:creationId xmlns:p14="http://schemas.microsoft.com/office/powerpoint/2010/main" val="2825911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233</TotalTime>
  <Words>2523</Words>
  <Application>Microsoft Office PowerPoint</Application>
  <PresentationFormat>Widescreen</PresentationFormat>
  <Paragraphs>152</Paragraphs>
  <Slides>33</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Aptos Display</vt:lpstr>
      <vt:lpstr>Arial</vt:lpstr>
      <vt:lpstr>YouTube Noto</vt:lpstr>
      <vt:lpstr>Office Theme</vt:lpstr>
      <vt:lpstr>Lesson plan:  Ecosystem restoration </vt:lpstr>
      <vt:lpstr>Australian Science Curriculum </vt:lpstr>
      <vt:lpstr>UN Sustainable Development Goals</vt:lpstr>
      <vt:lpstr>Core concepts</vt:lpstr>
      <vt:lpstr>PowerPoint Presentation</vt:lpstr>
      <vt:lpstr>Learning intention</vt:lpstr>
      <vt:lpstr>Success criteria</vt:lpstr>
      <vt:lpstr>Duration</vt:lpstr>
      <vt:lpstr>Example issues to address:</vt:lpstr>
      <vt:lpstr>PowerPoint Presentation</vt:lpstr>
      <vt:lpstr>PowerPoint Presentation</vt:lpstr>
      <vt:lpstr>Tips for assessment </vt:lpstr>
      <vt:lpstr>Checklist for students (what should be included in the brief):</vt:lpstr>
      <vt:lpstr>Setup </vt:lpstr>
      <vt:lpstr>Scenario Setup Instructional Video</vt:lpstr>
      <vt:lpstr>Gameplay</vt:lpstr>
      <vt:lpstr>Gameplay Video</vt:lpstr>
      <vt:lpstr>Skills </vt:lpstr>
      <vt:lpstr>Word list, key terms and concepts</vt:lpstr>
      <vt:lpstr>PowerPoint Presentation</vt:lpstr>
      <vt:lpstr>Ministerial Briefing Template P1 (also see downloadable word doc and PDF)</vt:lpstr>
      <vt:lpstr>Ministerial Briefing Template P2</vt:lpstr>
      <vt:lpstr>The United Nations Environment Program video about shellfish reef restoration in South Australia and harmful algal blooms that hit the state in 2025 (14 mins)</vt:lpstr>
      <vt:lpstr>Tasmanian scientists, divers and fishers talk about the loss of big fish in Tasmanian waters (20 mins) </vt:lpstr>
      <vt:lpstr>PowerPoint Presentation</vt:lpstr>
      <vt:lpstr>A short video (1.5mins) about rapid recovery of a degraded ecosystem in Mexico after establishing a community driven and well managed marine protected area (marine park) </vt:lpstr>
      <vt:lpstr>TEDx talk by a scientist Louisa Graf (Deakin University) about the importance of sharks for healthy ecosystems (9 mins)</vt:lpstr>
      <vt:lpstr>Great Southern Reef foundation video about kelp restoration methods that could be used on a large scale, introducing “Green gravel” technology (5 mins)</vt:lpstr>
      <vt:lpstr>Great Southern Reef foundation film about the loss and  restoration of Tasmania’s giant kelp forests (10 mins)</vt:lpstr>
      <vt:lpstr>Inspiring Nature Conservancy (NGO) video (from 2025) about kelp restoration in Tasmania and engaging commercial divers. They talk about resilience of healthy restored kelp to heat waves (4 mins) </vt:lpstr>
      <vt:lpstr>PowerPoint Presentation</vt:lpstr>
      <vt:lpstr>Expanding into Year 11 Lessons</vt:lpstr>
      <vt:lpstr>Expanding into Year 11 Lessons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Teston</dc:creator>
  <cp:lastModifiedBy>Asta Audzijonyte</cp:lastModifiedBy>
  <cp:revision>54</cp:revision>
  <dcterms:created xsi:type="dcterms:W3CDTF">2026-01-12T00:29:21Z</dcterms:created>
  <dcterms:modified xsi:type="dcterms:W3CDTF">2026-01-28T06:39:38Z</dcterms:modified>
</cp:coreProperties>
</file>